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79" r:id="rId2"/>
  </p:sldMasterIdLst>
  <p:notesMasterIdLst>
    <p:notesMasterId r:id="rId37"/>
  </p:notesMasterIdLst>
  <p:handoutMasterIdLst>
    <p:handoutMasterId r:id="rId38"/>
  </p:handoutMasterIdLst>
  <p:sldIdLst>
    <p:sldId id="306" r:id="rId3"/>
    <p:sldId id="307" r:id="rId4"/>
    <p:sldId id="309" r:id="rId5"/>
    <p:sldId id="310" r:id="rId6"/>
    <p:sldId id="334" r:id="rId7"/>
    <p:sldId id="335" r:id="rId8"/>
    <p:sldId id="345" r:id="rId9"/>
    <p:sldId id="340" r:id="rId10"/>
    <p:sldId id="341" r:id="rId11"/>
    <p:sldId id="342" r:id="rId12"/>
    <p:sldId id="346" r:id="rId13"/>
    <p:sldId id="350" r:id="rId14"/>
    <p:sldId id="305" r:id="rId15"/>
    <p:sldId id="321" r:id="rId16"/>
    <p:sldId id="356" r:id="rId17"/>
    <p:sldId id="354" r:id="rId18"/>
    <p:sldId id="355" r:id="rId19"/>
    <p:sldId id="344" r:id="rId20"/>
    <p:sldId id="348" r:id="rId21"/>
    <p:sldId id="351" r:id="rId22"/>
    <p:sldId id="323" r:id="rId23"/>
    <p:sldId id="360" r:id="rId24"/>
    <p:sldId id="361" r:id="rId25"/>
    <p:sldId id="362" r:id="rId26"/>
    <p:sldId id="363" r:id="rId27"/>
    <p:sldId id="365" r:id="rId28"/>
    <p:sldId id="366" r:id="rId29"/>
    <p:sldId id="367" r:id="rId30"/>
    <p:sldId id="358" r:id="rId31"/>
    <p:sldId id="352" r:id="rId32"/>
    <p:sldId id="359" r:id="rId33"/>
    <p:sldId id="326" r:id="rId34"/>
    <p:sldId id="327" r:id="rId35"/>
    <p:sldId id="368" r:id="rId36"/>
  </p:sldIdLst>
  <p:sldSz cx="9144000" cy="6858000" type="screen4x3"/>
  <p:notesSz cx="6858000" cy="9144000"/>
  <p:defaultTextStyle>
    <a:defPPr>
      <a:defRPr lang="en-US"/>
    </a:defPPr>
    <a:lvl1pPr algn="l" rtl="0" eaLnBrk="0" fontAlgn="base" hangingPunct="0">
      <a:spcBef>
        <a:spcPct val="0"/>
      </a:spcBef>
      <a:spcAft>
        <a:spcPct val="0"/>
      </a:spcAft>
      <a:defRPr sz="1200" kern="1200">
        <a:solidFill>
          <a:schemeClr val="tx1"/>
        </a:solidFill>
        <a:latin typeface="Arial" panose="020B0604020202020204" pitchFamily="34" charset="0"/>
        <a:ea typeface="ヒラギノ角ゴ Pro W3"/>
        <a:cs typeface="ヒラギノ角ゴ Pro W3"/>
      </a:defRPr>
    </a:lvl1pPr>
    <a:lvl2pPr marL="388938" indent="68263" algn="l" rtl="0" eaLnBrk="0" fontAlgn="base" hangingPunct="0">
      <a:spcBef>
        <a:spcPct val="0"/>
      </a:spcBef>
      <a:spcAft>
        <a:spcPct val="0"/>
      </a:spcAft>
      <a:defRPr sz="1200" kern="1200">
        <a:solidFill>
          <a:schemeClr val="tx1"/>
        </a:solidFill>
        <a:latin typeface="Arial" panose="020B0604020202020204" pitchFamily="34" charset="0"/>
        <a:ea typeface="ヒラギノ角ゴ Pro W3"/>
        <a:cs typeface="ヒラギノ角ゴ Pro W3"/>
      </a:defRPr>
    </a:lvl2pPr>
    <a:lvl3pPr marL="777875" indent="136525" algn="l" rtl="0" eaLnBrk="0" fontAlgn="base" hangingPunct="0">
      <a:spcBef>
        <a:spcPct val="0"/>
      </a:spcBef>
      <a:spcAft>
        <a:spcPct val="0"/>
      </a:spcAft>
      <a:defRPr sz="1200" kern="1200">
        <a:solidFill>
          <a:schemeClr val="tx1"/>
        </a:solidFill>
        <a:latin typeface="Arial" panose="020B0604020202020204" pitchFamily="34" charset="0"/>
        <a:ea typeface="ヒラギノ角ゴ Pro W3"/>
        <a:cs typeface="ヒラギノ角ゴ Pro W3"/>
      </a:defRPr>
    </a:lvl3pPr>
    <a:lvl4pPr marL="1168400" indent="203200" algn="l" rtl="0" eaLnBrk="0" fontAlgn="base" hangingPunct="0">
      <a:spcBef>
        <a:spcPct val="0"/>
      </a:spcBef>
      <a:spcAft>
        <a:spcPct val="0"/>
      </a:spcAft>
      <a:defRPr sz="1200" kern="1200">
        <a:solidFill>
          <a:schemeClr val="tx1"/>
        </a:solidFill>
        <a:latin typeface="Arial" panose="020B0604020202020204" pitchFamily="34" charset="0"/>
        <a:ea typeface="ヒラギノ角ゴ Pro W3"/>
        <a:cs typeface="ヒラギノ角ゴ Pro W3"/>
      </a:defRPr>
    </a:lvl4pPr>
    <a:lvl5pPr marL="1557338" indent="271463" algn="l" rtl="0" eaLnBrk="0" fontAlgn="base" hangingPunct="0">
      <a:spcBef>
        <a:spcPct val="0"/>
      </a:spcBef>
      <a:spcAft>
        <a:spcPct val="0"/>
      </a:spcAft>
      <a:defRPr sz="1200" kern="1200">
        <a:solidFill>
          <a:schemeClr val="tx1"/>
        </a:solidFill>
        <a:latin typeface="Arial" panose="020B0604020202020204" pitchFamily="34" charset="0"/>
        <a:ea typeface="ヒラギノ角ゴ Pro W3"/>
        <a:cs typeface="ヒラギノ角ゴ Pro W3"/>
      </a:defRPr>
    </a:lvl5pPr>
    <a:lvl6pPr marL="2286000" algn="l" defTabSz="914400" rtl="0" eaLnBrk="1" latinLnBrk="0" hangingPunct="1">
      <a:defRPr sz="1200" kern="1200">
        <a:solidFill>
          <a:schemeClr val="tx1"/>
        </a:solidFill>
        <a:latin typeface="Arial" panose="020B0604020202020204" pitchFamily="34" charset="0"/>
        <a:ea typeface="ヒラギノ角ゴ Pro W3"/>
        <a:cs typeface="ヒラギノ角ゴ Pro W3"/>
      </a:defRPr>
    </a:lvl6pPr>
    <a:lvl7pPr marL="2743200" algn="l" defTabSz="914400" rtl="0" eaLnBrk="1" latinLnBrk="0" hangingPunct="1">
      <a:defRPr sz="1200" kern="1200">
        <a:solidFill>
          <a:schemeClr val="tx1"/>
        </a:solidFill>
        <a:latin typeface="Arial" panose="020B0604020202020204" pitchFamily="34" charset="0"/>
        <a:ea typeface="ヒラギノ角ゴ Pro W3"/>
        <a:cs typeface="ヒラギノ角ゴ Pro W3"/>
      </a:defRPr>
    </a:lvl7pPr>
    <a:lvl8pPr marL="3200400" algn="l" defTabSz="914400" rtl="0" eaLnBrk="1" latinLnBrk="0" hangingPunct="1">
      <a:defRPr sz="1200" kern="1200">
        <a:solidFill>
          <a:schemeClr val="tx1"/>
        </a:solidFill>
        <a:latin typeface="Arial" panose="020B0604020202020204" pitchFamily="34" charset="0"/>
        <a:ea typeface="ヒラギノ角ゴ Pro W3"/>
        <a:cs typeface="ヒラギノ角ゴ Pro W3"/>
      </a:defRPr>
    </a:lvl8pPr>
    <a:lvl9pPr marL="3657600" algn="l" defTabSz="914400" rtl="0" eaLnBrk="1" latinLnBrk="0" hangingPunct="1">
      <a:defRPr sz="1200" kern="1200">
        <a:solidFill>
          <a:schemeClr val="tx1"/>
        </a:solidFill>
        <a:latin typeface="Arial" panose="020B0604020202020204"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891">
          <p15:clr>
            <a:srgbClr val="A4A3A4"/>
          </p15:clr>
        </p15:guide>
        <p15:guide id="2" orient="horz" pos="144">
          <p15:clr>
            <a:srgbClr val="A4A3A4"/>
          </p15:clr>
        </p15:guide>
        <p15:guide id="3" orient="horz" pos="2160">
          <p15:clr>
            <a:srgbClr val="A4A3A4"/>
          </p15:clr>
        </p15:guide>
        <p15:guide id="4" orient="horz" pos="4176">
          <p15:clr>
            <a:srgbClr val="A4A3A4"/>
          </p15:clr>
        </p15:guide>
        <p15:guide id="5" orient="horz" pos="1198">
          <p15:clr>
            <a:srgbClr val="A4A3A4"/>
          </p15:clr>
        </p15:guide>
        <p15:guide id="6" pos="5520">
          <p15:clr>
            <a:srgbClr val="A4A3A4"/>
          </p15:clr>
        </p15:guide>
        <p15:guide id="7" pos="241">
          <p15:clr>
            <a:srgbClr val="A4A3A4"/>
          </p15:clr>
        </p15:guide>
        <p15:guide id="8" pos="458">
          <p15:clr>
            <a:srgbClr val="A4A3A4"/>
          </p15:clr>
        </p15:guide>
        <p15:guide id="9" pos="28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DDDDDD"/>
    <a:srgbClr val="FFFFFF"/>
    <a:srgbClr val="D06800"/>
    <a:srgbClr val="BC5E00"/>
    <a:srgbClr val="FF9933"/>
    <a:srgbClr val="22233A"/>
    <a:srgbClr val="F6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670" autoAdjust="0"/>
  </p:normalViewPr>
  <p:slideViewPr>
    <p:cSldViewPr snapToGrid="0" snapToObjects="1">
      <p:cViewPr varScale="1">
        <p:scale>
          <a:sx n="64" d="100"/>
          <a:sy n="64" d="100"/>
        </p:scale>
        <p:origin x="1530" y="72"/>
      </p:cViewPr>
      <p:guideLst>
        <p:guide orient="horz" pos="891"/>
        <p:guide orient="horz" pos="144"/>
        <p:guide orient="horz" pos="2160"/>
        <p:guide orient="horz" pos="4176"/>
        <p:guide orient="horz" pos="1198"/>
        <p:guide pos="5520"/>
        <p:guide pos="241"/>
        <p:guide pos="458"/>
        <p:guide pos="2881"/>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00" d="100"/>
        <a:sy n="100" d="100"/>
      </p:scale>
      <p:origin x="0" y="2592"/>
    </p:cViewPr>
  </p:sorterViewPr>
  <p:notesViewPr>
    <p:cSldViewPr snapToGrid="0" snapToObjects="1">
      <p:cViewPr varScale="1">
        <p:scale>
          <a:sx n="77" d="100"/>
          <a:sy n="77" d="100"/>
        </p:scale>
        <p:origin x="-2827" y="-10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13.xml"/><Relationship Id="rId1" Type="http://schemas.openxmlformats.org/officeDocument/2006/relationships/slide" Target="slides/slide1.xml"/><Relationship Id="rId5" Type="http://schemas.openxmlformats.org/officeDocument/2006/relationships/slide" Target="slides/slide29.xml"/><Relationship Id="rId4"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0CA6604-93EA-4EFD-9F16-E5A172F4831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ea typeface="ヒラギノ角ゴ Pro W3" pitchFamily="124" charset="-128"/>
                <a:cs typeface="+mn-cs"/>
              </a:defRPr>
            </a:lvl1pPr>
          </a:lstStyle>
          <a:p>
            <a:pPr>
              <a:defRPr/>
            </a:pPr>
            <a:endParaRPr lang="en-US" altLang="en-US"/>
          </a:p>
        </p:txBody>
      </p:sp>
      <p:sp>
        <p:nvSpPr>
          <p:cNvPr id="19459" name="Rectangle 3">
            <a:extLst>
              <a:ext uri="{FF2B5EF4-FFF2-40B4-BE49-F238E27FC236}">
                <a16:creationId xmlns:a16="http://schemas.microsoft.com/office/drawing/2014/main" id="{AF29AFC1-41E5-4672-A660-CD03DA30B570}"/>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b="0">
                <a:latin typeface="Segoe" pitchFamily="34" charset="0"/>
                <a:ea typeface="ヒラギノ角ゴ Pro W3" pitchFamily="124" charset="-128"/>
                <a:cs typeface="+mn-cs"/>
              </a:defRPr>
            </a:lvl1pPr>
          </a:lstStyle>
          <a:p>
            <a:pPr>
              <a:defRPr/>
            </a:pPr>
            <a:fld id="{3AA2CF58-106E-463D-B921-3A7493FF69F8}" type="datetime8">
              <a:rPr lang="en-US" altLang="en-US"/>
              <a:pPr>
                <a:defRPr/>
              </a:pPr>
              <a:t>9/9/2019 4:41 PM</a:t>
            </a:fld>
            <a:endParaRPr lang="en-US" altLang="en-US"/>
          </a:p>
        </p:txBody>
      </p:sp>
      <p:sp>
        <p:nvSpPr>
          <p:cNvPr id="19460" name="Rectangle 4">
            <a:extLst>
              <a:ext uri="{FF2B5EF4-FFF2-40B4-BE49-F238E27FC236}">
                <a16:creationId xmlns:a16="http://schemas.microsoft.com/office/drawing/2014/main" id="{68EA171F-9FED-4E5C-8B11-07E0AF467DF9}"/>
              </a:ext>
            </a:extLst>
          </p:cNvPr>
          <p:cNvSpPr>
            <a:spLocks noGrp="1" noChangeArrowheads="1"/>
          </p:cNvSpPr>
          <p:nvPr>
            <p:ph type="ftr" sz="quarter" idx="2"/>
          </p:nvPr>
        </p:nvSpPr>
        <p:spPr bwMode="auto">
          <a:xfrm>
            <a:off x="0" y="8686800"/>
            <a:ext cx="618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800" b="0">
                <a:latin typeface="Segoe" pitchFamily="34" charset="0"/>
                <a:ea typeface="ヒラギノ角ゴ Pro W3" pitchFamily="124" charset="-128"/>
                <a:cs typeface="+mn-cs"/>
              </a:defRPr>
            </a:lvl1pPr>
          </a:lstStyle>
          <a:p>
            <a:pPr>
              <a:defRPr/>
            </a:pPr>
            <a:r>
              <a:rPr lang="en-US" altLang="en-US"/>
              <a:t>© 2004 Microsoft Corporation. All rights reserved.</a:t>
            </a:r>
          </a:p>
          <a:p>
            <a:pPr eaLnBrk="0" hangingPunct="0">
              <a:defRPr/>
            </a:pPr>
            <a:r>
              <a:rPr lang="en-US" altLang="en-US">
                <a:cs typeface="Arial" panose="020B0604020202020204" pitchFamily="34" charset="0"/>
              </a:rPr>
              <a:t>This presentation is for informational purposes only. Microsoft makes no warranties, express or implied, in this summary.</a:t>
            </a:r>
            <a:endParaRPr lang="en-US" altLang="en-US"/>
          </a:p>
        </p:txBody>
      </p:sp>
      <p:sp>
        <p:nvSpPr>
          <p:cNvPr id="19461" name="Rectangle 5">
            <a:extLst>
              <a:ext uri="{FF2B5EF4-FFF2-40B4-BE49-F238E27FC236}">
                <a16:creationId xmlns:a16="http://schemas.microsoft.com/office/drawing/2014/main" id="{8D0FF0FA-2413-469C-95A4-085135A91697}"/>
              </a:ext>
            </a:extLst>
          </p:cNvPr>
          <p:cNvSpPr>
            <a:spLocks noGrp="1" noChangeArrowheads="1"/>
          </p:cNvSpPr>
          <p:nvPr>
            <p:ph type="sldNum" sz="quarter" idx="3"/>
          </p:nvPr>
        </p:nvSpPr>
        <p:spPr bwMode="auto">
          <a:xfrm>
            <a:off x="6246813" y="8686800"/>
            <a:ext cx="611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124" charset="-128"/>
                <a:cs typeface="+mn-cs"/>
              </a:defRPr>
            </a:lvl1pPr>
          </a:lstStyle>
          <a:p>
            <a:pPr>
              <a:defRPr/>
            </a:pPr>
            <a:fld id="{E838F044-A295-476E-92F1-E8A47887A7C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505D542-FCBB-4C2F-BC12-E74369EE068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b="0">
                <a:latin typeface="Times New Roman" panose="02020603050405020304" pitchFamily="18" charset="0"/>
                <a:ea typeface="ヒラギノ角ゴ Pro W3" pitchFamily="124" charset="-128"/>
                <a:cs typeface="+mn-cs"/>
              </a:defRPr>
            </a:lvl1pPr>
          </a:lstStyle>
          <a:p>
            <a:pPr>
              <a:defRPr/>
            </a:pPr>
            <a:endParaRPr lang="en-US" altLang="en-US"/>
          </a:p>
        </p:txBody>
      </p:sp>
      <p:sp>
        <p:nvSpPr>
          <p:cNvPr id="29699" name="Rectangle 3">
            <a:extLst>
              <a:ext uri="{FF2B5EF4-FFF2-40B4-BE49-F238E27FC236}">
                <a16:creationId xmlns:a16="http://schemas.microsoft.com/office/drawing/2014/main" id="{C0373D66-384B-4FA7-882E-64533FF0B0F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anose="02020603050405020304" pitchFamily="18" charset="0"/>
                <a:ea typeface="ヒラギノ角ゴ Pro W3" pitchFamily="124" charset="-128"/>
                <a:cs typeface="+mn-cs"/>
              </a:defRPr>
            </a:lvl1pPr>
          </a:lstStyle>
          <a:p>
            <a:pPr>
              <a:defRPr/>
            </a:pPr>
            <a:fld id="{E7B5B7FD-86C4-490C-B37A-468AAA2B3C88}" type="datetime8">
              <a:rPr lang="en-US" altLang="en-US"/>
              <a:pPr>
                <a:defRPr/>
              </a:pPr>
              <a:t>9/9/2019 4:41 PM</a:t>
            </a:fld>
            <a:endParaRPr lang="en-US" altLang="en-US"/>
          </a:p>
        </p:txBody>
      </p:sp>
      <p:sp>
        <p:nvSpPr>
          <p:cNvPr id="9220" name="Rectangle 4">
            <a:extLst>
              <a:ext uri="{FF2B5EF4-FFF2-40B4-BE49-F238E27FC236}">
                <a16:creationId xmlns:a16="http://schemas.microsoft.com/office/drawing/2014/main" id="{E7FC35FA-77C3-42A9-8053-6A929CCA9CF8}"/>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a:extLst>
              <a:ext uri="{FF2B5EF4-FFF2-40B4-BE49-F238E27FC236}">
                <a16:creationId xmlns:a16="http://schemas.microsoft.com/office/drawing/2014/main" id="{4DDCBECB-AC50-46C1-92F9-22B40CBF8A28}"/>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9702" name="Rectangle 6">
            <a:extLst>
              <a:ext uri="{FF2B5EF4-FFF2-40B4-BE49-F238E27FC236}">
                <a16:creationId xmlns:a16="http://schemas.microsoft.com/office/drawing/2014/main" id="{BA3C93F4-967A-494A-97D2-15B5A1BEEB68}"/>
              </a:ext>
            </a:extLst>
          </p:cNvPr>
          <p:cNvSpPr>
            <a:spLocks noGrp="1" noChangeArrowheads="1"/>
          </p:cNvSpPr>
          <p:nvPr>
            <p:ph type="ftr" sz="quarter" idx="4"/>
          </p:nvPr>
        </p:nvSpPr>
        <p:spPr bwMode="auto">
          <a:xfrm>
            <a:off x="0" y="8791575"/>
            <a:ext cx="56673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800" b="0">
                <a:latin typeface="Segoe" pitchFamily="34" charset="0"/>
                <a:ea typeface="ヒラギノ角ゴ Pro W3" pitchFamily="124" charset="-128"/>
                <a:cs typeface="+mn-cs"/>
              </a:defRPr>
            </a:lvl1pPr>
          </a:lstStyle>
          <a:p>
            <a:pPr>
              <a:defRPr/>
            </a:pPr>
            <a:r>
              <a:rPr lang="en-US" altLang="en-US"/>
              <a:t>© 2004 Microsoft Corporation. All rights reserved.</a:t>
            </a:r>
          </a:p>
          <a:p>
            <a:pPr eaLnBrk="0" hangingPunct="0">
              <a:defRPr/>
            </a:pPr>
            <a:r>
              <a:rPr lang="en-US" altLang="en-US">
                <a:cs typeface="Arial" panose="020B0604020202020204" pitchFamily="34" charset="0"/>
              </a:rPr>
              <a:t>This presentation is for informational purposes only. Microsoft makes no warranties, express or implied, in this summary.</a:t>
            </a:r>
          </a:p>
        </p:txBody>
      </p:sp>
      <p:sp>
        <p:nvSpPr>
          <p:cNvPr id="29703" name="Rectangle 7">
            <a:extLst>
              <a:ext uri="{FF2B5EF4-FFF2-40B4-BE49-F238E27FC236}">
                <a16:creationId xmlns:a16="http://schemas.microsoft.com/office/drawing/2014/main" id="{DC8C2419-CFE4-4008-8181-103331ABEB6A}"/>
              </a:ext>
            </a:extLst>
          </p:cNvPr>
          <p:cNvSpPr>
            <a:spLocks noGrp="1" noChangeArrowheads="1"/>
          </p:cNvSpPr>
          <p:nvPr>
            <p:ph type="sldNum" sz="quarter" idx="5"/>
          </p:nvPr>
        </p:nvSpPr>
        <p:spPr bwMode="auto">
          <a:xfrm>
            <a:off x="5583238" y="8685213"/>
            <a:ext cx="127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ea typeface="ヒラギノ角ゴ Pro W3" pitchFamily="124" charset="-128"/>
                <a:cs typeface="+mn-cs"/>
              </a:defRPr>
            </a:lvl1pPr>
          </a:lstStyle>
          <a:p>
            <a:pPr>
              <a:defRPr/>
            </a:pPr>
            <a:fld id="{343DCE64-6554-4AE8-83C8-2FF2ADCFC54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6DE48D1D-68B4-4162-B9AC-A39603ACB780}"/>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018BD024-260E-4AB2-9AE3-BA3E1BB65AC9}"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12291" name="Rectangle 6">
            <a:extLst>
              <a:ext uri="{FF2B5EF4-FFF2-40B4-BE49-F238E27FC236}">
                <a16:creationId xmlns:a16="http://schemas.microsoft.com/office/drawing/2014/main" id="{72F8180E-3DDD-4E6D-860E-E85AD0BF8E5E}"/>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12292" name="Rectangle 7">
            <a:extLst>
              <a:ext uri="{FF2B5EF4-FFF2-40B4-BE49-F238E27FC236}">
                <a16:creationId xmlns:a16="http://schemas.microsoft.com/office/drawing/2014/main" id="{605B2006-9D2B-4326-9F1B-6947739B2004}"/>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4A595F37-9B57-45FE-A608-658E670AC853}"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12293" name="Rectangle 2">
            <a:extLst>
              <a:ext uri="{FF2B5EF4-FFF2-40B4-BE49-F238E27FC236}">
                <a16:creationId xmlns:a16="http://schemas.microsoft.com/office/drawing/2014/main" id="{81CC29A5-6A68-4C98-BD11-199C0345ECD4}"/>
              </a:ext>
            </a:extLst>
          </p:cNvPr>
          <p:cNvSpPr>
            <a:spLocks noRot="1" noChangeArrowheads="1" noTextEdit="1"/>
          </p:cNvSpPr>
          <p:nvPr>
            <p:ph type="sldImg"/>
          </p:nvPr>
        </p:nvSpPr>
        <p:spPr>
          <a:ln/>
        </p:spPr>
      </p:sp>
      <p:sp>
        <p:nvSpPr>
          <p:cNvPr id="12294" name="Rectangle 3">
            <a:extLst>
              <a:ext uri="{FF2B5EF4-FFF2-40B4-BE49-F238E27FC236}">
                <a16:creationId xmlns:a16="http://schemas.microsoft.com/office/drawing/2014/main" id="{F18A329B-A6EC-424D-BB91-F53E325E34FF}"/>
              </a:ext>
            </a:extLst>
          </p:cNvPr>
          <p:cNvSpPr>
            <a:spLocks noGrp="1" noChangeArrowheads="1"/>
          </p:cNvSpPr>
          <p:nvPr>
            <p:ph type="body" idx="1"/>
          </p:nvPr>
        </p:nvSpPr>
        <p:spPr>
          <a:noFill/>
        </p:spPr>
        <p:txBody>
          <a:bodyPr/>
          <a:lstStyle/>
          <a:p>
            <a:pPr eaLnBrk="1" hangingPunct="1"/>
            <a:endParaRPr lang="de-DE"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E9CB7664-F874-414B-80CF-962E3FCB6CBF}"/>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A1222655-57FC-41C4-B94C-EB059E876748}"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25603" name="Rectangle 6">
            <a:extLst>
              <a:ext uri="{FF2B5EF4-FFF2-40B4-BE49-F238E27FC236}">
                <a16:creationId xmlns:a16="http://schemas.microsoft.com/office/drawing/2014/main" id="{32A4D347-90B2-45B4-BBA4-DB7DDB8E319D}"/>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25604" name="Rectangle 7">
            <a:extLst>
              <a:ext uri="{FF2B5EF4-FFF2-40B4-BE49-F238E27FC236}">
                <a16:creationId xmlns:a16="http://schemas.microsoft.com/office/drawing/2014/main" id="{72584EAC-C4EF-4C41-9641-270595339DD5}"/>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AC6601D5-4F54-484E-B164-39B365BFD229}"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5605" name="Rectangle 8">
            <a:extLst>
              <a:ext uri="{FF2B5EF4-FFF2-40B4-BE49-F238E27FC236}">
                <a16:creationId xmlns:a16="http://schemas.microsoft.com/office/drawing/2014/main" id="{292BF570-65E0-4861-9E5F-35B64E507972}"/>
              </a:ext>
            </a:extLst>
          </p:cNvPr>
          <p:cNvSpPr>
            <a:spLocks noRot="1" noChangeArrowheads="1" noTextEdit="1"/>
          </p:cNvSpPr>
          <p:nvPr>
            <p:ph type="sldImg"/>
          </p:nvPr>
        </p:nvSpPr>
        <p:spPr>
          <a:ln/>
        </p:spPr>
      </p:sp>
      <p:sp>
        <p:nvSpPr>
          <p:cNvPr id="25606" name="Rectangle 9">
            <a:extLst>
              <a:ext uri="{FF2B5EF4-FFF2-40B4-BE49-F238E27FC236}">
                <a16:creationId xmlns:a16="http://schemas.microsoft.com/office/drawing/2014/main" id="{2A899E32-6384-4070-9B9E-2D3FC2DF2E7E}"/>
              </a:ext>
            </a:extLst>
          </p:cNvPr>
          <p:cNvSpPr>
            <a:spLocks noGrp="1" noChangeArrowheads="1"/>
          </p:cNvSpPr>
          <p:nvPr>
            <p:ph type="body" idx="1"/>
          </p:nvPr>
        </p:nvSpPr>
        <p:spPr>
          <a:noFill/>
        </p:spPr>
        <p:txBody>
          <a:bodyPr/>
          <a:lstStyle/>
          <a:p>
            <a:pPr eaLnBrk="1" hangingPunct="1"/>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286BD6B8-5323-45E1-A4AD-C65FAF974073}"/>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4637D176-B2F5-46B1-9DA4-D9D821D9D799}"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27651" name="Rectangle 6">
            <a:extLst>
              <a:ext uri="{FF2B5EF4-FFF2-40B4-BE49-F238E27FC236}">
                <a16:creationId xmlns:a16="http://schemas.microsoft.com/office/drawing/2014/main" id="{B39BB6FB-479D-4FDB-AEA1-CC24133EF214}"/>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27652" name="Rectangle 7">
            <a:extLst>
              <a:ext uri="{FF2B5EF4-FFF2-40B4-BE49-F238E27FC236}">
                <a16:creationId xmlns:a16="http://schemas.microsoft.com/office/drawing/2014/main" id="{5FEF05BF-6A45-4020-921D-AF73F790F458}"/>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73867551-E36E-4D75-A893-CD2F079AABA9}"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7653" name="Rectangle 2">
            <a:extLst>
              <a:ext uri="{FF2B5EF4-FFF2-40B4-BE49-F238E27FC236}">
                <a16:creationId xmlns:a16="http://schemas.microsoft.com/office/drawing/2014/main" id="{5843C94B-AD2D-40E6-B7C4-274C4FDC349E}"/>
              </a:ext>
            </a:extLst>
          </p:cNvPr>
          <p:cNvSpPr>
            <a:spLocks noRot="1" noChangeArrowheads="1" noTextEdit="1"/>
          </p:cNvSpPr>
          <p:nvPr>
            <p:ph type="sldImg"/>
          </p:nvPr>
        </p:nvSpPr>
        <p:spPr>
          <a:ln/>
        </p:spPr>
      </p:sp>
      <p:sp>
        <p:nvSpPr>
          <p:cNvPr id="27654" name="Rectangle 3">
            <a:extLst>
              <a:ext uri="{FF2B5EF4-FFF2-40B4-BE49-F238E27FC236}">
                <a16:creationId xmlns:a16="http://schemas.microsoft.com/office/drawing/2014/main" id="{56C3628F-F134-41B7-9D55-6AFFA788863C}"/>
              </a:ext>
            </a:extLst>
          </p:cNvPr>
          <p:cNvSpPr>
            <a:spLocks noGrp="1" noChangeArrowheads="1"/>
          </p:cNvSpPr>
          <p:nvPr>
            <p:ph type="body" idx="1"/>
          </p:nvPr>
        </p:nvSpPr>
        <p:spPr>
          <a:noFill/>
        </p:spPr>
        <p:txBody>
          <a:bodyPr/>
          <a:lstStyle/>
          <a:p>
            <a:pPr eaLnBrk="1" hangingPunct="1"/>
            <a:endParaRPr lang="de-DE" altLang="en-US" sz="1000"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132A11BA-C23A-4DBB-8010-A4A6D68CB042}"/>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3000BF30-AE03-4E49-A9AD-8EBAF650B9D9}"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30723" name="Rectangle 6">
            <a:extLst>
              <a:ext uri="{FF2B5EF4-FFF2-40B4-BE49-F238E27FC236}">
                <a16:creationId xmlns:a16="http://schemas.microsoft.com/office/drawing/2014/main" id="{EDEEED21-0945-4D10-8F41-343A1BCE2586}"/>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30724" name="Rectangle 7">
            <a:extLst>
              <a:ext uri="{FF2B5EF4-FFF2-40B4-BE49-F238E27FC236}">
                <a16:creationId xmlns:a16="http://schemas.microsoft.com/office/drawing/2014/main" id="{F91A2B44-C7E3-4335-B3CF-66A0F6330704}"/>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FDA4AA32-1A5A-4D27-B992-6CB4B2FA82D1}"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5" name="Rectangle 2">
            <a:extLst>
              <a:ext uri="{FF2B5EF4-FFF2-40B4-BE49-F238E27FC236}">
                <a16:creationId xmlns:a16="http://schemas.microsoft.com/office/drawing/2014/main" id="{446F278E-E166-4581-8DEF-CC7D80D04C77}"/>
              </a:ext>
            </a:extLst>
          </p:cNvPr>
          <p:cNvSpPr>
            <a:spLocks noRot="1" noChangeArrowheads="1" noTextEdit="1"/>
          </p:cNvSpPr>
          <p:nvPr>
            <p:ph type="sldImg"/>
          </p:nvPr>
        </p:nvSpPr>
        <p:spPr>
          <a:xfrm>
            <a:off x="1143000" y="684213"/>
            <a:ext cx="4573588" cy="3430587"/>
          </a:xfrm>
          <a:ln/>
        </p:spPr>
      </p:sp>
      <p:sp>
        <p:nvSpPr>
          <p:cNvPr id="30726" name="Rectangle 3">
            <a:extLst>
              <a:ext uri="{FF2B5EF4-FFF2-40B4-BE49-F238E27FC236}">
                <a16:creationId xmlns:a16="http://schemas.microsoft.com/office/drawing/2014/main" id="{943B6265-B031-4348-823C-28B0C768925A}"/>
              </a:ext>
            </a:extLst>
          </p:cNvPr>
          <p:cNvSpPr>
            <a:spLocks noGrp="1" noChangeArrowheads="1"/>
          </p:cNvSpPr>
          <p:nvPr>
            <p:ph type="body" idx="1"/>
          </p:nvPr>
        </p:nvSpPr>
        <p:spPr>
          <a:xfrm>
            <a:off x="685800" y="4343400"/>
            <a:ext cx="5486400" cy="4116388"/>
          </a:xfrm>
          <a:noFill/>
        </p:spPr>
        <p:txBody>
          <a:bodyPr/>
          <a:lstStyle/>
          <a:p>
            <a:pPr marL="228600" indent="-228600" eaLnBrk="1" hangingPunct="1"/>
            <a:endParaRPr lang="de-DE"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12BA1064-898E-43C7-A933-68250996D717}"/>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D2647AD2-74D4-47F3-9033-A03B512DF4E4}"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33795" name="Rectangle 6">
            <a:extLst>
              <a:ext uri="{FF2B5EF4-FFF2-40B4-BE49-F238E27FC236}">
                <a16:creationId xmlns:a16="http://schemas.microsoft.com/office/drawing/2014/main" id="{4613DDAA-6CB4-4A30-9194-BAE26136E1EE}"/>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33796" name="Rectangle 7">
            <a:extLst>
              <a:ext uri="{FF2B5EF4-FFF2-40B4-BE49-F238E27FC236}">
                <a16:creationId xmlns:a16="http://schemas.microsoft.com/office/drawing/2014/main" id="{516B677C-B97B-4160-AA83-6F1235E7BAFC}"/>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0A87922A-843C-4FCD-9547-340E13ED18F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3797" name="Rectangle 2">
            <a:extLst>
              <a:ext uri="{FF2B5EF4-FFF2-40B4-BE49-F238E27FC236}">
                <a16:creationId xmlns:a16="http://schemas.microsoft.com/office/drawing/2014/main" id="{D9EBD6E1-DBA9-42BA-B906-E4D6A895D317}"/>
              </a:ext>
            </a:extLst>
          </p:cNvPr>
          <p:cNvSpPr>
            <a:spLocks noRot="1" noChangeArrowheads="1" noTextEdit="1"/>
          </p:cNvSpPr>
          <p:nvPr>
            <p:ph type="sldImg"/>
          </p:nvPr>
        </p:nvSpPr>
        <p:spPr>
          <a:ln/>
        </p:spPr>
      </p:sp>
      <p:sp>
        <p:nvSpPr>
          <p:cNvPr id="33798" name="Rectangle 3">
            <a:extLst>
              <a:ext uri="{FF2B5EF4-FFF2-40B4-BE49-F238E27FC236}">
                <a16:creationId xmlns:a16="http://schemas.microsoft.com/office/drawing/2014/main" id="{48C12523-9BA9-4D88-AFFD-C1F99C439703}"/>
              </a:ext>
            </a:extLst>
          </p:cNvPr>
          <p:cNvSpPr>
            <a:spLocks noGrp="1" noChangeArrowheads="1"/>
          </p:cNvSpPr>
          <p:nvPr>
            <p:ph type="body" idx="1"/>
          </p:nvPr>
        </p:nvSpPr>
        <p:spPr>
          <a:noFill/>
        </p:spPr>
        <p:txBody>
          <a:bodyPr/>
          <a:lstStyle/>
          <a:p>
            <a:pPr eaLnBrk="1" hangingPunct="1"/>
            <a:endParaRPr lang="de-DE"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520D629A-DD4F-448C-AC01-994E68409610}"/>
              </a:ext>
            </a:extLst>
          </p:cNvPr>
          <p:cNvSpPr>
            <a:spLocks noGrp="1" noChangeArrowheads="1"/>
          </p:cNvSpPr>
          <p:nvPr>
            <p:ph type="dt" sz="quarter" idx="1"/>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0784D0D2-83EF-4F0C-A9EB-EFBB76FF98D3}" type="datetime8">
              <a:rPr lang="en-US" altLang="en-US" smtClean="0">
                <a:latin typeface="Times New Roman" panose="02020603050405020304" pitchFamily="18" charset="0"/>
              </a:rPr>
              <a:pPr/>
              <a:t>9/9/2019 4:41 PM</a:t>
            </a:fld>
            <a:endParaRPr lang="en-US" altLang="en-US">
              <a:latin typeface="Times New Roman" panose="02020603050405020304" pitchFamily="18" charset="0"/>
            </a:endParaRPr>
          </a:p>
        </p:txBody>
      </p:sp>
      <p:sp>
        <p:nvSpPr>
          <p:cNvPr id="46083" name="Rectangle 6">
            <a:extLst>
              <a:ext uri="{FF2B5EF4-FFF2-40B4-BE49-F238E27FC236}">
                <a16:creationId xmlns:a16="http://schemas.microsoft.com/office/drawing/2014/main" id="{89190F2A-6DC6-4475-BD6E-1B7370AC25CB}"/>
              </a:ext>
            </a:extLst>
          </p:cNvPr>
          <p:cNvSpPr>
            <a:spLocks noGrp="1" noChangeArrowheads="1"/>
          </p:cNvSpPr>
          <p:nvPr>
            <p:ph type="ftr" sz="quarter" idx="4"/>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r>
              <a:rPr lang="en-US" altLang="en-US" sz="800">
                <a:latin typeface="Segoe" pitchFamily="34" charset="0"/>
                <a:cs typeface="Arial" panose="020B0604020202020204" pitchFamily="34" charset="0"/>
              </a:rPr>
              <a:t>© 2004 Microsoft Corporation. All rights reserved.</a:t>
            </a:r>
          </a:p>
          <a:p>
            <a:pPr eaLnBrk="0" hangingPunct="0"/>
            <a:r>
              <a:rPr lang="en-US" altLang="en-US" sz="800">
                <a:latin typeface="Segoe" pitchFamily="34" charset="0"/>
                <a:cs typeface="Arial" panose="020B0604020202020204" pitchFamily="34" charset="0"/>
              </a:rPr>
              <a:t>This presentation is for informational purposes only. Microsoft makes no warranties, express or implied, in this summary.</a:t>
            </a:r>
          </a:p>
        </p:txBody>
      </p:sp>
      <p:sp>
        <p:nvSpPr>
          <p:cNvPr id="46084" name="Rectangle 7">
            <a:extLst>
              <a:ext uri="{FF2B5EF4-FFF2-40B4-BE49-F238E27FC236}">
                <a16:creationId xmlns:a16="http://schemas.microsoft.com/office/drawing/2014/main" id="{F9EB3FDA-6E5D-46E5-9505-5728B86CBD75}"/>
              </a:ext>
            </a:extLst>
          </p:cNvPr>
          <p:cNvSpPr>
            <a:spLocks noGrp="1" noChangeArrowheads="1"/>
          </p:cNvSpPr>
          <p:nvPr>
            <p:ph type="sldNum" sz="quarter" idx="5"/>
          </p:nvPr>
        </p:nvSpPr>
        <p:spPr>
          <a:noFill/>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fld id="{E0D15CC5-1C4F-42D3-99C9-5B8270D1C20F}"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46085" name="Rectangle 2">
            <a:extLst>
              <a:ext uri="{FF2B5EF4-FFF2-40B4-BE49-F238E27FC236}">
                <a16:creationId xmlns:a16="http://schemas.microsoft.com/office/drawing/2014/main" id="{B0F52489-53FE-4719-AD81-56DEDF006E7A}"/>
              </a:ext>
            </a:extLst>
          </p:cNvPr>
          <p:cNvSpPr>
            <a:spLocks noRot="1" noChangeArrowheads="1" noTextEdit="1"/>
          </p:cNvSpPr>
          <p:nvPr>
            <p:ph type="sldImg"/>
          </p:nvPr>
        </p:nvSpPr>
        <p:spPr>
          <a:ln/>
        </p:spPr>
      </p:sp>
      <p:sp>
        <p:nvSpPr>
          <p:cNvPr id="46086" name="Rectangle 3">
            <a:extLst>
              <a:ext uri="{FF2B5EF4-FFF2-40B4-BE49-F238E27FC236}">
                <a16:creationId xmlns:a16="http://schemas.microsoft.com/office/drawing/2014/main" id="{40F5ADB6-36C3-4006-83A8-F13EE2096AEB}"/>
              </a:ext>
            </a:extLst>
          </p:cNvPr>
          <p:cNvSpPr>
            <a:spLocks noGrp="1" noChangeArrowheads="1"/>
          </p:cNvSpPr>
          <p:nvPr>
            <p:ph type="body" idx="1"/>
          </p:nvPr>
        </p:nvSpPr>
        <p:spPr>
          <a:noFill/>
        </p:spPr>
        <p:txBody>
          <a:bodyPr/>
          <a:lstStyle/>
          <a:p>
            <a:pPr eaLnBrk="1" hangingPunct="1"/>
            <a:endParaRPr lang="de-DE"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F2F2F2"/>
        </a:solidFill>
        <a:effectLst/>
      </p:bgPr>
    </p:bg>
    <p:spTree>
      <p:nvGrpSpPr>
        <p:cNvPr id="1" name=""/>
        <p:cNvGrpSpPr/>
        <p:nvPr/>
      </p:nvGrpSpPr>
      <p:grpSpPr>
        <a:xfrm>
          <a:off x="0" y="0"/>
          <a:ext cx="0" cy="0"/>
          <a:chOff x="0" y="0"/>
          <a:chExt cx="0" cy="0"/>
        </a:xfrm>
      </p:grpSpPr>
      <p:pic>
        <p:nvPicPr>
          <p:cNvPr id="4" name="Picture 14" descr="C:\Users\10630824\Desktop\Microot template\poly.emf">
            <a:extLst>
              <a:ext uri="{FF2B5EF4-FFF2-40B4-BE49-F238E27FC236}">
                <a16:creationId xmlns:a16="http://schemas.microsoft.com/office/drawing/2014/main" id="{1790A318-35AF-41F4-A9C6-D94AFA898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608013"/>
            <a:ext cx="9153525" cy="622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DF7F1244-42F7-47B4-8FFB-B7AB7C142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6083300"/>
            <a:ext cx="1368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84043C65-7DB6-4B9B-A5D9-C69434D9F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150" y="357188"/>
            <a:ext cx="6889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a:extLst>
              <a:ext uri="{FF2B5EF4-FFF2-40B4-BE49-F238E27FC236}">
                <a16:creationId xmlns:a16="http://schemas.microsoft.com/office/drawing/2014/main" id="{46439A17-7643-43A9-B91D-7C3EBA828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3" y="357188"/>
            <a:ext cx="863600"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torn-piece-with-logos">
            <a:extLst>
              <a:ext uri="{FF2B5EF4-FFF2-40B4-BE49-F238E27FC236}">
                <a16:creationId xmlns:a16="http://schemas.microsoft.com/office/drawing/2014/main" id="{B11FBBFA-B262-4B72-AA0E-1652A35981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4"/>
          <p:cNvSpPr>
            <a:spLocks noGrp="1" noChangeArrowheads="1"/>
          </p:cNvSpPr>
          <p:nvPr>
            <p:ph type="subTitle" idx="1"/>
          </p:nvPr>
        </p:nvSpPr>
        <p:spPr>
          <a:xfrm>
            <a:off x="1348105" y="4306924"/>
            <a:ext cx="5556738" cy="295275"/>
          </a:xfrm>
          <a:ln>
            <a:noFill/>
          </a:ln>
        </p:spPr>
        <p:txBody>
          <a:bodyPr anchor="ctr"/>
          <a:lstStyle>
            <a:lvl1pPr marL="0" indent="0">
              <a:buFont typeface="Symbol" pitchFamily="18" charset="2"/>
              <a:buNone/>
              <a:defRPr sz="1600" b="0" i="0">
                <a:solidFill>
                  <a:srgbClr val="ED8B00"/>
                </a:solidFill>
                <a:latin typeface="Calibri Light"/>
                <a:cs typeface="Calibri Light"/>
              </a:defRPr>
            </a:lvl1pPr>
          </a:lstStyle>
          <a:p>
            <a:pPr lvl="0"/>
            <a:r>
              <a:rPr lang="en-US" noProof="0"/>
              <a:t>Click to edit Master subtitle style</a:t>
            </a:r>
            <a:endParaRPr lang="en-US" noProof="0" dirty="0"/>
          </a:p>
        </p:txBody>
      </p:sp>
      <p:sp>
        <p:nvSpPr>
          <p:cNvPr id="11" name="Rectangle 83"/>
          <p:cNvSpPr>
            <a:spLocks noGrp="1" noChangeArrowheads="1"/>
          </p:cNvSpPr>
          <p:nvPr>
            <p:ph type="ctrTitle"/>
          </p:nvPr>
        </p:nvSpPr>
        <p:spPr>
          <a:xfrm>
            <a:off x="1348105" y="3026067"/>
            <a:ext cx="5561624" cy="415498"/>
          </a:xfrm>
          <a:noFill/>
          <a:ln w="9525">
            <a:noFill/>
            <a:miter lim="800000"/>
            <a:headEnd/>
            <a:tailEnd/>
          </a:ln>
          <a:extLst/>
        </p:spPr>
        <p:txBody>
          <a:bodyPr/>
          <a:lstStyle>
            <a:lvl1pPr>
              <a:defRPr sz="2700" b="0" i="0">
                <a:solidFill>
                  <a:srgbClr val="2C2D8B"/>
                </a:solidFill>
                <a:latin typeface="Calibri Light"/>
                <a:cs typeface="Calibri Light"/>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8228568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pic>
        <p:nvPicPr>
          <p:cNvPr id="5" name="Picture 2" descr="C:\Users\10630824\Desktop\Microot template\LTI logo (2).png">
            <a:extLst>
              <a:ext uri="{FF2B5EF4-FFF2-40B4-BE49-F238E27FC236}">
                <a16:creationId xmlns:a16="http://schemas.microsoft.com/office/drawing/2014/main" id="{29585305-1D78-4F8A-9FDD-D12C1A90A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6340475"/>
            <a:ext cx="42703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10630824\Desktop\Microot template\corners (3).png">
            <a:extLst>
              <a:ext uri="{FF2B5EF4-FFF2-40B4-BE49-F238E27FC236}">
                <a16:creationId xmlns:a16="http://schemas.microsoft.com/office/drawing/2014/main" id="{3257055B-BC32-4A08-B98D-4313D1CEA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538" y="5210175"/>
            <a:ext cx="1430337"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2">
            <a:extLst>
              <a:ext uri="{FF2B5EF4-FFF2-40B4-BE49-F238E27FC236}">
                <a16:creationId xmlns:a16="http://schemas.microsoft.com/office/drawing/2014/main" id="{BF29D719-BC17-48EF-9774-B592DCD34FD5}"/>
              </a:ext>
            </a:extLst>
          </p:cNvPr>
          <p:cNvSpPr>
            <a:spLocks noChangeArrowheads="1"/>
          </p:cNvSpPr>
          <p:nvPr/>
        </p:nvSpPr>
        <p:spPr bwMode="auto">
          <a:xfrm>
            <a:off x="8499475" y="6432550"/>
            <a:ext cx="365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a:defRPr sz="1200">
                <a:solidFill>
                  <a:schemeClr val="tx1"/>
                </a:solidFill>
                <a:latin typeface="Arial" panose="020B0604020202020204" pitchFamily="34" charset="0"/>
                <a:ea typeface="ヒラギノ角ゴ Pro W3"/>
                <a:cs typeface="ヒラギノ角ゴ Pro W3"/>
              </a:defRPr>
            </a:lvl1pPr>
            <a:lvl2pPr marL="742950" indent="-285750" algn="ctr" defTabSz="457200">
              <a:defRPr sz="1200">
                <a:solidFill>
                  <a:schemeClr val="tx1"/>
                </a:solidFill>
                <a:latin typeface="Arial" panose="020B0604020202020204" pitchFamily="34" charset="0"/>
                <a:ea typeface="ヒラギノ角ゴ Pro W3"/>
                <a:cs typeface="ヒラギノ角ゴ Pro W3"/>
              </a:defRPr>
            </a:lvl2pPr>
            <a:lvl3pPr marL="1143000" indent="-228600" algn="ctr" defTabSz="457200">
              <a:defRPr sz="1200">
                <a:solidFill>
                  <a:schemeClr val="tx1"/>
                </a:solidFill>
                <a:latin typeface="Arial" panose="020B0604020202020204" pitchFamily="34" charset="0"/>
                <a:ea typeface="ヒラギノ角ゴ Pro W3"/>
                <a:cs typeface="ヒラギノ角ゴ Pro W3"/>
              </a:defRPr>
            </a:lvl3pPr>
            <a:lvl4pPr marL="1600200" indent="-228600" algn="ctr" defTabSz="457200">
              <a:defRPr sz="1200">
                <a:solidFill>
                  <a:schemeClr val="tx1"/>
                </a:solidFill>
                <a:latin typeface="Arial" panose="020B0604020202020204" pitchFamily="34" charset="0"/>
                <a:ea typeface="ヒラギノ角ゴ Pro W3"/>
                <a:cs typeface="ヒラギノ角ゴ Pro W3"/>
              </a:defRPr>
            </a:lvl4pPr>
            <a:lvl5pPr marL="2057400" indent="-228600" algn="ctr" defTabSz="457200">
              <a:defRPr sz="1200">
                <a:solidFill>
                  <a:schemeClr val="tx1"/>
                </a:solidFill>
                <a:latin typeface="Arial" panose="020B0604020202020204" pitchFamily="34" charset="0"/>
                <a:ea typeface="ヒラギノ角ゴ Pro W3"/>
                <a:cs typeface="ヒラギノ角ゴ Pro W3"/>
              </a:defRPr>
            </a:lvl5pPr>
            <a:lvl6pPr marL="25146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fld id="{10C26EE9-E778-45BC-90C8-196463DE0C6B}" type="slidenum">
              <a:rPr lang="uk-UA" altLang="en-US" smtClean="0">
                <a:solidFill>
                  <a:schemeClr val="bg1"/>
                </a:solidFill>
                <a:latin typeface="Calibri Light" panose="020F0302020204030204" pitchFamily="34" charset="0"/>
                <a:cs typeface="Calibri Light" panose="020F0302020204030204" pitchFamily="34" charset="0"/>
              </a:rPr>
              <a:pPr eaLnBrk="1" hangingPunct="1">
                <a:defRPr/>
              </a:pPr>
              <a:t>‹#›</a:t>
            </a:fld>
            <a:endParaRPr lang="uk-UA" altLang="en-US" sz="1000">
              <a:solidFill>
                <a:schemeClr val="bg1"/>
              </a:solidFill>
              <a:latin typeface="Calibri Light" panose="020F0302020204030204" pitchFamily="34" charset="0"/>
              <a:cs typeface="Calibri Light" panose="020F0302020204030204" pitchFamily="34" charset="0"/>
            </a:endParaRPr>
          </a:p>
        </p:txBody>
      </p:sp>
      <p:pic>
        <p:nvPicPr>
          <p:cNvPr id="8" name="Picture 4" descr="C:\Users\10630824\Desktop\Microot template\corners (2).png">
            <a:extLst>
              <a:ext uri="{FF2B5EF4-FFF2-40B4-BE49-F238E27FC236}">
                <a16:creationId xmlns:a16="http://schemas.microsoft.com/office/drawing/2014/main" id="{850CDFED-E035-4207-9804-DFA8E44D0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39688"/>
            <a:ext cx="688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a:extLst>
              <a:ext uri="{FF2B5EF4-FFF2-40B4-BE49-F238E27FC236}">
                <a16:creationId xmlns:a16="http://schemas.microsoft.com/office/drawing/2014/main" id="{903951B2-FED2-406A-8239-C9F5E94BD873}"/>
              </a:ext>
            </a:extLst>
          </p:cNvPr>
          <p:cNvSpPr txBox="1">
            <a:spLocks noChangeArrowheads="1"/>
          </p:cNvSpPr>
          <p:nvPr/>
        </p:nvSpPr>
        <p:spPr bwMode="auto">
          <a:xfrm>
            <a:off x="3086100" y="6465888"/>
            <a:ext cx="295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200">
                <a:solidFill>
                  <a:schemeClr val="tx1"/>
                </a:solidFill>
                <a:latin typeface="Arial" panose="020B0604020202020204" pitchFamily="34" charset="0"/>
                <a:ea typeface="ヒラギノ角ゴ Pro W3"/>
                <a:cs typeface="ヒラギノ角ゴ Pro W3"/>
              </a:defRPr>
            </a:lvl1pPr>
            <a:lvl2pPr marL="742950" indent="-285750" algn="ctr">
              <a:defRPr sz="1200">
                <a:solidFill>
                  <a:schemeClr val="tx1"/>
                </a:solidFill>
                <a:latin typeface="Arial" panose="020B0604020202020204" pitchFamily="34" charset="0"/>
                <a:ea typeface="ヒラギノ角ゴ Pro W3"/>
                <a:cs typeface="ヒラギノ角ゴ Pro W3"/>
              </a:defRPr>
            </a:lvl2pPr>
            <a:lvl3pPr marL="1143000" indent="-228600" algn="ctr">
              <a:defRPr sz="1200">
                <a:solidFill>
                  <a:schemeClr val="tx1"/>
                </a:solidFill>
                <a:latin typeface="Arial" panose="020B0604020202020204" pitchFamily="34" charset="0"/>
                <a:ea typeface="ヒラギノ角ゴ Pro W3"/>
                <a:cs typeface="ヒラギノ角ゴ Pro W3"/>
              </a:defRPr>
            </a:lvl3pPr>
            <a:lvl4pPr marL="1600200" indent="-228600" algn="ctr">
              <a:defRPr sz="1200">
                <a:solidFill>
                  <a:schemeClr val="tx1"/>
                </a:solidFill>
                <a:latin typeface="Arial" panose="020B0604020202020204" pitchFamily="34" charset="0"/>
                <a:ea typeface="ヒラギノ角ゴ Pro W3"/>
                <a:cs typeface="ヒラギノ角ゴ Pro W3"/>
              </a:defRPr>
            </a:lvl4pPr>
            <a:lvl5pPr marL="2057400" indent="-228600" algn="ctr">
              <a:defRPr sz="1200">
                <a:solidFill>
                  <a:schemeClr val="tx1"/>
                </a:solidFill>
                <a:latin typeface="Arial" panose="020B0604020202020204" pitchFamily="34" charset="0"/>
                <a:ea typeface="ヒラギノ角ゴ Pro W3"/>
                <a:cs typeface="ヒラギノ角ゴ Pro W3"/>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r>
              <a:rPr lang="en-US" altLang="en-US" sz="800">
                <a:solidFill>
                  <a:srgbClr val="7C7C7C"/>
                </a:solidFill>
                <a:latin typeface="Calibri Light" panose="020F0302020204030204" pitchFamily="34" charset="0"/>
                <a:cs typeface="Calibri Light" panose="020F0302020204030204" pitchFamily="34" charset="0"/>
              </a:rPr>
              <a:t>©Larsen &amp; Toubro Infotech Ltd. Privileged and Confidential</a:t>
            </a:r>
          </a:p>
        </p:txBody>
      </p:sp>
      <p:sp>
        <p:nvSpPr>
          <p:cNvPr id="3" name="Content Placeholder 2"/>
          <p:cNvSpPr>
            <a:spLocks noGrp="1"/>
          </p:cNvSpPr>
          <p:nvPr>
            <p:ph idx="1"/>
          </p:nvPr>
        </p:nvSpPr>
        <p:spPr>
          <a:xfrm>
            <a:off x="258190" y="1253630"/>
            <a:ext cx="8615227" cy="49667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69879" y="320570"/>
            <a:ext cx="8024283" cy="384721"/>
          </a:xfrm>
          <a:noFill/>
          <a:ln>
            <a:noFill/>
          </a:ln>
        </p:spPr>
        <p:txBody>
          <a:bodyPr/>
          <a:lstStyle>
            <a:lvl1pPr>
              <a:defRPr b="0"/>
            </a:lvl1pPr>
          </a:lstStyle>
          <a:p>
            <a:r>
              <a:rPr lang="en-US"/>
              <a:t>Click to edit Master title style</a:t>
            </a:r>
            <a:endParaRPr lang="en-US" dirty="0"/>
          </a:p>
        </p:txBody>
      </p:sp>
      <p:sp>
        <p:nvSpPr>
          <p:cNvPr id="12" name="Content Placeholder 11"/>
          <p:cNvSpPr>
            <a:spLocks noGrp="1"/>
          </p:cNvSpPr>
          <p:nvPr>
            <p:ph sz="quarter" idx="10"/>
          </p:nvPr>
        </p:nvSpPr>
        <p:spPr>
          <a:xfrm>
            <a:off x="343291" y="908007"/>
            <a:ext cx="7964402" cy="251364"/>
          </a:xfrm>
        </p:spPr>
        <p:txBody>
          <a:bodyPr/>
          <a:lstStyle>
            <a:lvl1pPr marL="0" indent="0">
              <a:buNone/>
              <a:defRPr sz="1200" b="0" baseline="0">
                <a:solidFill>
                  <a:srgbClr val="ED8B00"/>
                </a:solidFill>
              </a:defRPr>
            </a:lvl1pPr>
          </a:lstStyle>
          <a:p>
            <a:pPr lvl="0"/>
            <a:r>
              <a:rPr lang="en-US"/>
              <a:t>Edit Master text styles</a:t>
            </a:r>
          </a:p>
        </p:txBody>
      </p:sp>
    </p:spTree>
    <p:extLst>
      <p:ext uri="{BB962C8B-B14F-4D97-AF65-F5344CB8AC3E}">
        <p14:creationId xmlns:p14="http://schemas.microsoft.com/office/powerpoint/2010/main" val="1597491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2" descr="C:\Users\10630824\Desktop\Microot template\LTI logo (2).png">
            <a:extLst>
              <a:ext uri="{FF2B5EF4-FFF2-40B4-BE49-F238E27FC236}">
                <a16:creationId xmlns:a16="http://schemas.microsoft.com/office/drawing/2014/main" id="{DD4F0307-9CBA-4C50-A20A-54F1114F3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6340475"/>
            <a:ext cx="42703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10630824\Desktop\Microot template\corners (3).png">
            <a:extLst>
              <a:ext uri="{FF2B5EF4-FFF2-40B4-BE49-F238E27FC236}">
                <a16:creationId xmlns:a16="http://schemas.microsoft.com/office/drawing/2014/main" id="{6ACA86F1-5878-46D9-983B-909B2000B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538" y="5210175"/>
            <a:ext cx="1430337"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2">
            <a:extLst>
              <a:ext uri="{FF2B5EF4-FFF2-40B4-BE49-F238E27FC236}">
                <a16:creationId xmlns:a16="http://schemas.microsoft.com/office/drawing/2014/main" id="{80E926CC-6B5F-4872-BE94-6EC86A9588DB}"/>
              </a:ext>
            </a:extLst>
          </p:cNvPr>
          <p:cNvSpPr>
            <a:spLocks noChangeArrowheads="1"/>
          </p:cNvSpPr>
          <p:nvPr/>
        </p:nvSpPr>
        <p:spPr bwMode="auto">
          <a:xfrm>
            <a:off x="8499475" y="6432550"/>
            <a:ext cx="365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a:defRPr sz="1200">
                <a:solidFill>
                  <a:schemeClr val="tx1"/>
                </a:solidFill>
                <a:latin typeface="Arial" panose="020B0604020202020204" pitchFamily="34" charset="0"/>
                <a:ea typeface="ヒラギノ角ゴ Pro W3"/>
                <a:cs typeface="ヒラギノ角ゴ Pro W3"/>
              </a:defRPr>
            </a:lvl1pPr>
            <a:lvl2pPr marL="742950" indent="-285750" algn="ctr" defTabSz="457200">
              <a:defRPr sz="1200">
                <a:solidFill>
                  <a:schemeClr val="tx1"/>
                </a:solidFill>
                <a:latin typeface="Arial" panose="020B0604020202020204" pitchFamily="34" charset="0"/>
                <a:ea typeface="ヒラギノ角ゴ Pro W3"/>
                <a:cs typeface="ヒラギノ角ゴ Pro W3"/>
              </a:defRPr>
            </a:lvl2pPr>
            <a:lvl3pPr marL="1143000" indent="-228600" algn="ctr" defTabSz="457200">
              <a:defRPr sz="1200">
                <a:solidFill>
                  <a:schemeClr val="tx1"/>
                </a:solidFill>
                <a:latin typeface="Arial" panose="020B0604020202020204" pitchFamily="34" charset="0"/>
                <a:ea typeface="ヒラギノ角ゴ Pro W3"/>
                <a:cs typeface="ヒラギノ角ゴ Pro W3"/>
              </a:defRPr>
            </a:lvl3pPr>
            <a:lvl4pPr marL="1600200" indent="-228600" algn="ctr" defTabSz="457200">
              <a:defRPr sz="1200">
                <a:solidFill>
                  <a:schemeClr val="tx1"/>
                </a:solidFill>
                <a:latin typeface="Arial" panose="020B0604020202020204" pitchFamily="34" charset="0"/>
                <a:ea typeface="ヒラギノ角ゴ Pro W3"/>
                <a:cs typeface="ヒラギノ角ゴ Pro W3"/>
              </a:defRPr>
            </a:lvl4pPr>
            <a:lvl5pPr marL="2057400" indent="-228600" algn="ctr" defTabSz="457200">
              <a:defRPr sz="1200">
                <a:solidFill>
                  <a:schemeClr val="tx1"/>
                </a:solidFill>
                <a:latin typeface="Arial" panose="020B0604020202020204" pitchFamily="34" charset="0"/>
                <a:ea typeface="ヒラギノ角ゴ Pro W3"/>
                <a:cs typeface="ヒラギノ角ゴ Pro W3"/>
              </a:defRPr>
            </a:lvl5pPr>
            <a:lvl6pPr marL="25146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fld id="{84967B9F-E199-4FDF-9B49-92322BFCDC3C}" type="slidenum">
              <a:rPr lang="uk-UA" altLang="en-US" smtClean="0">
                <a:solidFill>
                  <a:schemeClr val="bg1"/>
                </a:solidFill>
                <a:latin typeface="Calibri Light" panose="020F0302020204030204" pitchFamily="34" charset="0"/>
                <a:cs typeface="Calibri Light" panose="020F0302020204030204" pitchFamily="34" charset="0"/>
              </a:rPr>
              <a:pPr eaLnBrk="1" hangingPunct="1">
                <a:defRPr/>
              </a:pPr>
              <a:t>‹#›</a:t>
            </a:fld>
            <a:endParaRPr lang="uk-UA" altLang="en-US" sz="1000">
              <a:solidFill>
                <a:schemeClr val="bg1"/>
              </a:solidFill>
              <a:latin typeface="Calibri Light" panose="020F0302020204030204" pitchFamily="34" charset="0"/>
              <a:cs typeface="Calibri Light" panose="020F0302020204030204" pitchFamily="34" charset="0"/>
            </a:endParaRPr>
          </a:p>
        </p:txBody>
      </p:sp>
      <p:pic>
        <p:nvPicPr>
          <p:cNvPr id="8" name="Picture 4" descr="C:\Users\10630824\Desktop\Microot template\corners (2).png">
            <a:extLst>
              <a:ext uri="{FF2B5EF4-FFF2-40B4-BE49-F238E27FC236}">
                <a16:creationId xmlns:a16="http://schemas.microsoft.com/office/drawing/2014/main" id="{AA72DEA9-2D81-4285-8798-A5773BE40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39688"/>
            <a:ext cx="688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5">
            <a:extLst>
              <a:ext uri="{FF2B5EF4-FFF2-40B4-BE49-F238E27FC236}">
                <a16:creationId xmlns:a16="http://schemas.microsoft.com/office/drawing/2014/main" id="{E0168B40-9339-40E5-8EB6-99B4FAABE2CE}"/>
              </a:ext>
            </a:extLst>
          </p:cNvPr>
          <p:cNvSpPr txBox="1">
            <a:spLocks noChangeArrowheads="1"/>
          </p:cNvSpPr>
          <p:nvPr/>
        </p:nvSpPr>
        <p:spPr bwMode="auto">
          <a:xfrm>
            <a:off x="3086100" y="6465888"/>
            <a:ext cx="295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200">
                <a:solidFill>
                  <a:schemeClr val="tx1"/>
                </a:solidFill>
                <a:latin typeface="Arial" panose="020B0604020202020204" pitchFamily="34" charset="0"/>
                <a:ea typeface="ヒラギノ角ゴ Pro W3"/>
                <a:cs typeface="ヒラギノ角ゴ Pro W3"/>
              </a:defRPr>
            </a:lvl1pPr>
            <a:lvl2pPr marL="742950" indent="-285750" algn="ctr">
              <a:defRPr sz="1200">
                <a:solidFill>
                  <a:schemeClr val="tx1"/>
                </a:solidFill>
                <a:latin typeface="Arial" panose="020B0604020202020204" pitchFamily="34" charset="0"/>
                <a:ea typeface="ヒラギノ角ゴ Pro W3"/>
                <a:cs typeface="ヒラギノ角ゴ Pro W3"/>
              </a:defRPr>
            </a:lvl2pPr>
            <a:lvl3pPr marL="1143000" indent="-228600" algn="ctr">
              <a:defRPr sz="1200">
                <a:solidFill>
                  <a:schemeClr val="tx1"/>
                </a:solidFill>
                <a:latin typeface="Arial" panose="020B0604020202020204" pitchFamily="34" charset="0"/>
                <a:ea typeface="ヒラギノ角ゴ Pro W3"/>
                <a:cs typeface="ヒラギノ角ゴ Pro W3"/>
              </a:defRPr>
            </a:lvl3pPr>
            <a:lvl4pPr marL="1600200" indent="-228600" algn="ctr">
              <a:defRPr sz="1200">
                <a:solidFill>
                  <a:schemeClr val="tx1"/>
                </a:solidFill>
                <a:latin typeface="Arial" panose="020B0604020202020204" pitchFamily="34" charset="0"/>
                <a:ea typeface="ヒラギノ角ゴ Pro W3"/>
                <a:cs typeface="ヒラギノ角ゴ Pro W3"/>
              </a:defRPr>
            </a:lvl4pPr>
            <a:lvl5pPr marL="2057400" indent="-228600" algn="ctr">
              <a:defRPr sz="1200">
                <a:solidFill>
                  <a:schemeClr val="tx1"/>
                </a:solidFill>
                <a:latin typeface="Arial" panose="020B0604020202020204" pitchFamily="34" charset="0"/>
                <a:ea typeface="ヒラギノ角ゴ Pro W3"/>
                <a:cs typeface="ヒラギノ角ゴ Pro W3"/>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r>
              <a:rPr lang="en-US" altLang="en-US" sz="800">
                <a:solidFill>
                  <a:srgbClr val="7C7C7C"/>
                </a:solidFill>
                <a:latin typeface="Calibri Light" panose="020F0302020204030204" pitchFamily="34" charset="0"/>
                <a:cs typeface="Calibri Light" panose="020F0302020204030204" pitchFamily="34" charset="0"/>
              </a:rPr>
              <a:t>©Larsen &amp; Toubro Infotech Ltd. Privileged and Confidential</a:t>
            </a:r>
          </a:p>
        </p:txBody>
      </p:sp>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sz="half" idx="1"/>
          </p:nvPr>
        </p:nvSpPr>
        <p:spPr>
          <a:xfrm>
            <a:off x="140677" y="1295400"/>
            <a:ext cx="4290646" cy="48768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2677" y="1295400"/>
            <a:ext cx="4290646" cy="48768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500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rgbClr val="F2F2F2"/>
        </a:solidFill>
        <a:effectLst/>
      </p:bgPr>
    </p:bg>
    <p:spTree>
      <p:nvGrpSpPr>
        <p:cNvPr id="1" name=""/>
        <p:cNvGrpSpPr/>
        <p:nvPr/>
      </p:nvGrpSpPr>
      <p:grpSpPr>
        <a:xfrm>
          <a:off x="0" y="0"/>
          <a:ext cx="0" cy="0"/>
          <a:chOff x="0" y="0"/>
          <a:chExt cx="0" cy="0"/>
        </a:xfrm>
      </p:grpSpPr>
      <p:pic>
        <p:nvPicPr>
          <p:cNvPr id="3" name="Picture 14" descr="C:\Users\10630824\Desktop\Microot template\poly.emf">
            <a:extLst>
              <a:ext uri="{FF2B5EF4-FFF2-40B4-BE49-F238E27FC236}">
                <a16:creationId xmlns:a16="http://schemas.microsoft.com/office/drawing/2014/main" id="{7370232F-F7B1-48A3-8A68-69BEDFC28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608013"/>
            <a:ext cx="9153525" cy="622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3"/>
          <p:cNvSpPr>
            <a:spLocks noGrp="1" noChangeArrowheads="1"/>
          </p:cNvSpPr>
          <p:nvPr>
            <p:ph type="ctrTitle"/>
          </p:nvPr>
        </p:nvSpPr>
        <p:spPr>
          <a:xfrm>
            <a:off x="1348105" y="3026067"/>
            <a:ext cx="5561624" cy="415498"/>
          </a:xfrm>
          <a:noFill/>
          <a:ln w="9525">
            <a:noFill/>
            <a:miter lim="800000"/>
            <a:headEnd/>
            <a:tailEnd/>
          </a:ln>
          <a:extLst/>
        </p:spPr>
        <p:txBody>
          <a:bodyPr/>
          <a:lstStyle>
            <a:lvl1pPr>
              <a:defRPr sz="2700" b="0" i="0">
                <a:solidFill>
                  <a:srgbClr val="2C2D8B"/>
                </a:solidFill>
                <a:latin typeface="Calibri Light"/>
                <a:cs typeface="Calibri Light"/>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262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3" descr="C:\Users\10630824\Desktop\Microot template\corners (3).png">
            <a:extLst>
              <a:ext uri="{FF2B5EF4-FFF2-40B4-BE49-F238E27FC236}">
                <a16:creationId xmlns:a16="http://schemas.microsoft.com/office/drawing/2014/main" id="{7365DBF2-84FA-44FF-B555-D8E42384E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538" y="5210175"/>
            <a:ext cx="1430337"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563E264-9AF4-43D9-910B-9B0E8B68531D}"/>
              </a:ext>
            </a:extLst>
          </p:cNvPr>
          <p:cNvSpPr/>
          <p:nvPr/>
        </p:nvSpPr>
        <p:spPr>
          <a:xfrm>
            <a:off x="8483600" y="6432550"/>
            <a:ext cx="396875" cy="307975"/>
          </a:xfrm>
          <a:prstGeom prst="rect">
            <a:avLst/>
          </a:prstGeom>
        </p:spPr>
        <p:txBody>
          <a:bodyPr wrap="none">
            <a:spAutoFit/>
          </a:bodyPr>
          <a:lstStyle/>
          <a:p>
            <a:pPr algn="ctr" defTabSz="457200" eaLnBrk="1" hangingPunct="1">
              <a:defRPr/>
            </a:pPr>
            <a:fld id="{F1DCE5EE-7E57-4144-8B5A-A7268A4EB027}" type="slidenum">
              <a:rPr lang="uk-UA" sz="1400">
                <a:solidFill>
                  <a:schemeClr val="bg1"/>
                </a:solidFill>
                <a:latin typeface="Calibri Light"/>
                <a:ea typeface="ヒラギノ角ゴ Pro W3" pitchFamily="124" charset="-128"/>
                <a:cs typeface="Calibri Light"/>
              </a:rPr>
              <a:pPr algn="ctr" defTabSz="457200" eaLnBrk="1" hangingPunct="1">
                <a:defRPr/>
              </a:pPr>
              <a:t>‹#›</a:t>
            </a:fld>
            <a:endParaRPr lang="uk-UA" sz="1050" dirty="0">
              <a:solidFill>
                <a:schemeClr val="bg1"/>
              </a:solidFill>
              <a:latin typeface="Calibri Light"/>
              <a:ea typeface="ヒラギノ角ゴ Pro W3" pitchFamily="124" charset="-128"/>
              <a:cs typeface="Calibri Light"/>
            </a:endParaRPr>
          </a:p>
        </p:txBody>
      </p:sp>
      <p:pic>
        <p:nvPicPr>
          <p:cNvPr id="5" name="Picture 11" descr="C:\Users\10630824\Desktop\Microot template\corners (2).png">
            <a:extLst>
              <a:ext uri="{FF2B5EF4-FFF2-40B4-BE49-F238E27FC236}">
                <a16:creationId xmlns:a16="http://schemas.microsoft.com/office/drawing/2014/main" id="{311D74DF-731C-43B9-B4F9-6900E5BB9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39688"/>
            <a:ext cx="688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3">
            <a:extLst>
              <a:ext uri="{FF2B5EF4-FFF2-40B4-BE49-F238E27FC236}">
                <a16:creationId xmlns:a16="http://schemas.microsoft.com/office/drawing/2014/main" id="{E8B28134-6033-4943-ACD1-3637EE413199}"/>
              </a:ext>
            </a:extLst>
          </p:cNvPr>
          <p:cNvSpPr txBox="1">
            <a:spLocks noChangeArrowheads="1"/>
          </p:cNvSpPr>
          <p:nvPr/>
        </p:nvSpPr>
        <p:spPr bwMode="auto">
          <a:xfrm>
            <a:off x="3086100" y="6465888"/>
            <a:ext cx="295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200">
                <a:solidFill>
                  <a:schemeClr val="tx1"/>
                </a:solidFill>
                <a:latin typeface="Arial" panose="020B0604020202020204" pitchFamily="34" charset="0"/>
                <a:ea typeface="ヒラギノ角ゴ Pro W3"/>
                <a:cs typeface="ヒラギノ角ゴ Pro W3"/>
              </a:defRPr>
            </a:lvl1pPr>
            <a:lvl2pPr marL="742950" indent="-285750" algn="ctr">
              <a:defRPr sz="1200">
                <a:solidFill>
                  <a:schemeClr val="tx1"/>
                </a:solidFill>
                <a:latin typeface="Arial" panose="020B0604020202020204" pitchFamily="34" charset="0"/>
                <a:ea typeface="ヒラギノ角ゴ Pro W3"/>
                <a:cs typeface="ヒラギノ角ゴ Pro W3"/>
              </a:defRPr>
            </a:lvl2pPr>
            <a:lvl3pPr marL="1143000" indent="-228600" algn="ctr">
              <a:defRPr sz="1200">
                <a:solidFill>
                  <a:schemeClr val="tx1"/>
                </a:solidFill>
                <a:latin typeface="Arial" panose="020B0604020202020204" pitchFamily="34" charset="0"/>
                <a:ea typeface="ヒラギノ角ゴ Pro W3"/>
                <a:cs typeface="ヒラギノ角ゴ Pro W3"/>
              </a:defRPr>
            </a:lvl3pPr>
            <a:lvl4pPr marL="1600200" indent="-228600" algn="ctr">
              <a:defRPr sz="1200">
                <a:solidFill>
                  <a:schemeClr val="tx1"/>
                </a:solidFill>
                <a:latin typeface="Arial" panose="020B0604020202020204" pitchFamily="34" charset="0"/>
                <a:ea typeface="ヒラギノ角ゴ Pro W3"/>
                <a:cs typeface="ヒラギノ角ゴ Pro W3"/>
              </a:defRPr>
            </a:lvl4pPr>
            <a:lvl5pPr marL="2057400" indent="-228600" algn="ctr">
              <a:defRPr sz="1200">
                <a:solidFill>
                  <a:schemeClr val="tx1"/>
                </a:solidFill>
                <a:latin typeface="Arial" panose="020B0604020202020204" pitchFamily="34" charset="0"/>
                <a:ea typeface="ヒラギノ角ゴ Pro W3"/>
                <a:cs typeface="ヒラギノ角ゴ Pro W3"/>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r>
              <a:rPr lang="en-US" altLang="en-US" sz="800">
                <a:solidFill>
                  <a:srgbClr val="7C7C7C"/>
                </a:solidFill>
                <a:latin typeface="Calibri Light" panose="020F0302020204030204" pitchFamily="34" charset="0"/>
                <a:cs typeface="Calibri Light" panose="020F0302020204030204" pitchFamily="34" charset="0"/>
              </a:rPr>
              <a:t>©Larsen &amp; Toubro Infotech Ltd. Privileged and Confidential</a:t>
            </a:r>
          </a:p>
        </p:txBody>
      </p:sp>
      <p:pic>
        <p:nvPicPr>
          <p:cNvPr id="7" name="Picture 2" descr="C:\Users\10630824\Desktop\Microot template\LTI logo (2).png">
            <a:extLst>
              <a:ext uri="{FF2B5EF4-FFF2-40B4-BE49-F238E27FC236}">
                <a16:creationId xmlns:a16="http://schemas.microsoft.com/office/drawing/2014/main" id="{79D2C49D-00C6-4D16-A411-39209D3A7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6340475"/>
            <a:ext cx="42703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Tree>
    <p:extLst>
      <p:ext uri="{BB962C8B-B14F-4D97-AF65-F5344CB8AC3E}">
        <p14:creationId xmlns:p14="http://schemas.microsoft.com/office/powerpoint/2010/main" val="3351423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BCDB-83D7-4587-8FFA-BDC3681E1A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E50C0D-A71B-4254-8BBC-79AC708F73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94662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103DEA-8F37-48B0-AB6C-9DD009A496F2}"/>
              </a:ext>
            </a:extLst>
          </p:cNvPr>
          <p:cNvSpPr>
            <a:spLocks noGrp="1"/>
          </p:cNvSpPr>
          <p:nvPr>
            <p:ph type="dt" sz="half" idx="10"/>
          </p:nvPr>
        </p:nvSpPr>
        <p:spPr>
          <a:xfrm>
            <a:off x="628650" y="6356350"/>
            <a:ext cx="2057400" cy="366713"/>
          </a:xfrm>
          <a:prstGeom prst="rect">
            <a:avLst/>
          </a:prstGeom>
        </p:spPr>
        <p:txBody>
          <a:bodyPr/>
          <a:lstStyle>
            <a:lvl1pPr algn="ctr" eaLnBrk="1" hangingPunct="1">
              <a:defRPr>
                <a:ea typeface="ヒラギノ角ゴ Pro W3" pitchFamily="124" charset="-128"/>
                <a:cs typeface="+mn-cs"/>
              </a:defRPr>
            </a:lvl1pPr>
          </a:lstStyle>
          <a:p>
            <a:pPr>
              <a:defRPr/>
            </a:pPr>
            <a:fld id="{513BA049-F738-4795-A2DF-38A1664FFFB2}" type="datetimeFigureOut">
              <a:rPr lang="en-US"/>
              <a:pPr>
                <a:defRPr/>
              </a:pPr>
              <a:t>9/9/2019</a:t>
            </a:fld>
            <a:endParaRPr lang="en-US"/>
          </a:p>
        </p:txBody>
      </p:sp>
      <p:sp>
        <p:nvSpPr>
          <p:cNvPr id="3" name="Footer Placeholder 2">
            <a:extLst>
              <a:ext uri="{FF2B5EF4-FFF2-40B4-BE49-F238E27FC236}">
                <a16:creationId xmlns:a16="http://schemas.microsoft.com/office/drawing/2014/main" id="{A859EF09-8145-4967-B9F6-122112134502}"/>
              </a:ext>
            </a:extLst>
          </p:cNvPr>
          <p:cNvSpPr>
            <a:spLocks noGrp="1"/>
          </p:cNvSpPr>
          <p:nvPr>
            <p:ph type="ftr" sz="quarter" idx="11"/>
          </p:nvPr>
        </p:nvSpPr>
        <p:spPr>
          <a:xfrm>
            <a:off x="3028950" y="6356350"/>
            <a:ext cx="3086100" cy="366713"/>
          </a:xfrm>
          <a:prstGeom prst="rect">
            <a:avLst/>
          </a:prstGeom>
        </p:spPr>
        <p:txBody>
          <a:bodyPr/>
          <a:lstStyle>
            <a:lvl1pPr algn="ctr" eaLnBrk="1" hangingPunct="1">
              <a:defRPr>
                <a:ea typeface="ヒラギノ角ゴ Pro W3" pitchFamily="124" charset="-128"/>
                <a:cs typeface="+mn-cs"/>
              </a:defRPr>
            </a:lvl1pPr>
          </a:lstStyle>
          <a:p>
            <a:pPr>
              <a:defRPr/>
            </a:pPr>
            <a:endParaRPr lang="en-US"/>
          </a:p>
        </p:txBody>
      </p:sp>
      <p:sp>
        <p:nvSpPr>
          <p:cNvPr id="4" name="Slide Number Placeholder 3">
            <a:extLst>
              <a:ext uri="{FF2B5EF4-FFF2-40B4-BE49-F238E27FC236}">
                <a16:creationId xmlns:a16="http://schemas.microsoft.com/office/drawing/2014/main" id="{1440211F-64DF-4EC9-971F-E1363D004FB3}"/>
              </a:ext>
            </a:extLst>
          </p:cNvPr>
          <p:cNvSpPr>
            <a:spLocks noGrp="1"/>
          </p:cNvSpPr>
          <p:nvPr>
            <p:ph type="sldNum" sz="quarter" idx="12"/>
          </p:nvPr>
        </p:nvSpPr>
        <p:spPr>
          <a:xfrm>
            <a:off x="6457950" y="6356350"/>
            <a:ext cx="2057400" cy="366713"/>
          </a:xfrm>
          <a:prstGeom prst="rect">
            <a:avLst/>
          </a:prstGeom>
        </p:spPr>
        <p:txBody>
          <a:bodyPr/>
          <a:lstStyle>
            <a:lvl1pPr algn="ctr" eaLnBrk="1" hangingPunct="1">
              <a:defRPr>
                <a:ea typeface="ヒラギノ角ゴ Pro W3" pitchFamily="124" charset="-128"/>
                <a:cs typeface="+mn-cs"/>
              </a:defRPr>
            </a:lvl1pPr>
          </a:lstStyle>
          <a:p>
            <a:pPr>
              <a:defRPr/>
            </a:pPr>
            <a:fld id="{44E1FC45-2E8A-41DE-B866-A27F77A05A46}" type="slidenum">
              <a:rPr lang="en-US"/>
              <a:pPr>
                <a:defRPr/>
              </a:pPr>
              <a:t>‹#›</a:t>
            </a:fld>
            <a:endParaRPr lang="en-US"/>
          </a:p>
        </p:txBody>
      </p:sp>
    </p:spTree>
    <p:extLst>
      <p:ext uri="{BB962C8B-B14F-4D97-AF65-F5344CB8AC3E}">
        <p14:creationId xmlns:p14="http://schemas.microsoft.com/office/powerpoint/2010/main" val="26775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a:extLst>
              <a:ext uri="{FF2B5EF4-FFF2-40B4-BE49-F238E27FC236}">
                <a16:creationId xmlns:a16="http://schemas.microsoft.com/office/drawing/2014/main" id="{07D0A157-49ED-4FE4-BC8F-F6FC5D06386B}"/>
              </a:ext>
            </a:extLst>
          </p:cNvPr>
          <p:cNvSpPr>
            <a:spLocks noGrp="1" noChangeArrowheads="1"/>
          </p:cNvSpPr>
          <p:nvPr>
            <p:ph type="body" idx="1"/>
          </p:nvPr>
        </p:nvSpPr>
        <p:spPr bwMode="gray">
          <a:xfrm>
            <a:off x="258763" y="974725"/>
            <a:ext cx="8615362"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7" name="Rectangle 83">
            <a:extLst>
              <a:ext uri="{FF2B5EF4-FFF2-40B4-BE49-F238E27FC236}">
                <a16:creationId xmlns:a16="http://schemas.microsoft.com/office/drawing/2014/main" id="{88D496F8-3226-4FF1-B835-0ED370AC6522}"/>
              </a:ext>
            </a:extLst>
          </p:cNvPr>
          <p:cNvSpPr>
            <a:spLocks noGrp="1" noChangeArrowheads="1"/>
          </p:cNvSpPr>
          <p:nvPr>
            <p:ph type="title"/>
          </p:nvPr>
        </p:nvSpPr>
        <p:spPr bwMode="gray">
          <a:xfrm>
            <a:off x="269875" y="320675"/>
            <a:ext cx="85947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a:t>
            </a:r>
          </a:p>
        </p:txBody>
      </p:sp>
      <p:sp>
        <p:nvSpPr>
          <p:cNvPr id="1028" name="TextBox 14">
            <a:extLst>
              <a:ext uri="{FF2B5EF4-FFF2-40B4-BE49-F238E27FC236}">
                <a16:creationId xmlns:a16="http://schemas.microsoft.com/office/drawing/2014/main" id="{140E14A6-8D83-45C2-B553-645AC98C7B65}"/>
              </a:ext>
            </a:extLst>
          </p:cNvPr>
          <p:cNvSpPr txBox="1">
            <a:spLocks noChangeArrowheads="1"/>
          </p:cNvSpPr>
          <p:nvPr/>
        </p:nvSpPr>
        <p:spPr bwMode="auto">
          <a:xfrm>
            <a:off x="3086100" y="6465888"/>
            <a:ext cx="295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200">
                <a:solidFill>
                  <a:schemeClr val="tx1"/>
                </a:solidFill>
                <a:latin typeface="Arial" panose="020B0604020202020204" pitchFamily="34" charset="0"/>
                <a:ea typeface="ヒラギノ角ゴ Pro W3"/>
                <a:cs typeface="ヒラギノ角ゴ Pro W3"/>
              </a:defRPr>
            </a:lvl1pPr>
            <a:lvl2pPr marL="742950" indent="-285750" algn="ctr">
              <a:defRPr sz="1200">
                <a:solidFill>
                  <a:schemeClr val="tx1"/>
                </a:solidFill>
                <a:latin typeface="Arial" panose="020B0604020202020204" pitchFamily="34" charset="0"/>
                <a:ea typeface="ヒラギノ角ゴ Pro W3"/>
                <a:cs typeface="ヒラギノ角ゴ Pro W3"/>
              </a:defRPr>
            </a:lvl2pPr>
            <a:lvl3pPr marL="1143000" indent="-228600" algn="ctr">
              <a:defRPr sz="1200">
                <a:solidFill>
                  <a:schemeClr val="tx1"/>
                </a:solidFill>
                <a:latin typeface="Arial" panose="020B0604020202020204" pitchFamily="34" charset="0"/>
                <a:ea typeface="ヒラギノ角ゴ Pro W3"/>
                <a:cs typeface="ヒラギノ角ゴ Pro W3"/>
              </a:defRPr>
            </a:lvl3pPr>
            <a:lvl4pPr marL="1600200" indent="-228600" algn="ctr">
              <a:defRPr sz="1200">
                <a:solidFill>
                  <a:schemeClr val="tx1"/>
                </a:solidFill>
                <a:latin typeface="Arial" panose="020B0604020202020204" pitchFamily="34" charset="0"/>
                <a:ea typeface="ヒラギノ角ゴ Pro W3"/>
                <a:cs typeface="ヒラギノ角ゴ Pro W3"/>
              </a:defRPr>
            </a:lvl4pPr>
            <a:lvl5pPr marL="2057400" indent="-228600" algn="ctr">
              <a:defRPr sz="1200">
                <a:solidFill>
                  <a:schemeClr val="tx1"/>
                </a:solidFill>
                <a:latin typeface="Arial" panose="020B0604020202020204" pitchFamily="34" charset="0"/>
                <a:ea typeface="ヒラギノ角ゴ Pro W3"/>
                <a:cs typeface="ヒラギノ角ゴ Pro W3"/>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r>
              <a:rPr lang="en-US" altLang="en-US" sz="800">
                <a:solidFill>
                  <a:srgbClr val="7C7C7C"/>
                </a:solidFill>
                <a:latin typeface="Calibri Light" panose="020F0302020204030204" pitchFamily="34" charset="0"/>
                <a:cs typeface="Calibri Light" panose="020F0302020204030204" pitchFamily="34" charset="0"/>
              </a:rPr>
              <a:t>©Larsen &amp; Toubro Infotech Ltd. Privileged and Confidential</a:t>
            </a:r>
          </a:p>
        </p:txBody>
      </p:sp>
      <p:pic>
        <p:nvPicPr>
          <p:cNvPr id="1029" name="Picture 2" descr="C:\Users\10630824\Desktop\Microot template\LTI logo (2).png">
            <a:extLst>
              <a:ext uri="{FF2B5EF4-FFF2-40B4-BE49-F238E27FC236}">
                <a16:creationId xmlns:a16="http://schemas.microsoft.com/office/drawing/2014/main" id="{3B4A90E7-759F-47FF-AE18-1577678595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6340475"/>
            <a:ext cx="42703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3" descr="C:\Users\10630824\Desktop\Microot template\corners (3).png">
            <a:extLst>
              <a:ext uri="{FF2B5EF4-FFF2-40B4-BE49-F238E27FC236}">
                <a16:creationId xmlns:a16="http://schemas.microsoft.com/office/drawing/2014/main" id="{DB89B6BC-6126-4560-9AB1-D686A640C4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6538" y="5210175"/>
            <a:ext cx="1430337"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a:extLst>
              <a:ext uri="{FF2B5EF4-FFF2-40B4-BE49-F238E27FC236}">
                <a16:creationId xmlns:a16="http://schemas.microsoft.com/office/drawing/2014/main" id="{54DF6920-64FF-49DE-8587-3754F11F2617}"/>
              </a:ext>
            </a:extLst>
          </p:cNvPr>
          <p:cNvSpPr>
            <a:spLocks noChangeArrowheads="1"/>
          </p:cNvSpPr>
          <p:nvPr/>
        </p:nvSpPr>
        <p:spPr bwMode="auto">
          <a:xfrm>
            <a:off x="8483600" y="6432550"/>
            <a:ext cx="396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a:defRPr sz="1200">
                <a:solidFill>
                  <a:schemeClr val="tx1"/>
                </a:solidFill>
                <a:latin typeface="Arial" panose="020B0604020202020204" pitchFamily="34" charset="0"/>
                <a:ea typeface="ヒラギノ角ゴ Pro W3"/>
                <a:cs typeface="ヒラギノ角ゴ Pro W3"/>
              </a:defRPr>
            </a:lvl1pPr>
            <a:lvl2pPr marL="742950" indent="-285750" algn="ctr" defTabSz="457200">
              <a:defRPr sz="1200">
                <a:solidFill>
                  <a:schemeClr val="tx1"/>
                </a:solidFill>
                <a:latin typeface="Arial" panose="020B0604020202020204" pitchFamily="34" charset="0"/>
                <a:ea typeface="ヒラギノ角ゴ Pro W3"/>
                <a:cs typeface="ヒラギノ角ゴ Pro W3"/>
              </a:defRPr>
            </a:lvl2pPr>
            <a:lvl3pPr marL="1143000" indent="-228600" algn="ctr" defTabSz="457200">
              <a:defRPr sz="1200">
                <a:solidFill>
                  <a:schemeClr val="tx1"/>
                </a:solidFill>
                <a:latin typeface="Arial" panose="020B0604020202020204" pitchFamily="34" charset="0"/>
                <a:ea typeface="ヒラギノ角ゴ Pro W3"/>
                <a:cs typeface="ヒラギノ角ゴ Pro W3"/>
              </a:defRPr>
            </a:lvl3pPr>
            <a:lvl4pPr marL="1600200" indent="-228600" algn="ctr" defTabSz="457200">
              <a:defRPr sz="1200">
                <a:solidFill>
                  <a:schemeClr val="tx1"/>
                </a:solidFill>
                <a:latin typeface="Arial" panose="020B0604020202020204" pitchFamily="34" charset="0"/>
                <a:ea typeface="ヒラギノ角ゴ Pro W3"/>
                <a:cs typeface="ヒラギノ角ゴ Pro W3"/>
              </a:defRPr>
            </a:lvl4pPr>
            <a:lvl5pPr marL="2057400" indent="-228600" algn="ctr" defTabSz="457200">
              <a:defRPr sz="1200">
                <a:solidFill>
                  <a:schemeClr val="tx1"/>
                </a:solidFill>
                <a:latin typeface="Arial" panose="020B0604020202020204" pitchFamily="34" charset="0"/>
                <a:ea typeface="ヒラギノ角ゴ Pro W3"/>
                <a:cs typeface="ヒラギノ角ゴ Pro W3"/>
              </a:defRPr>
            </a:lvl5pPr>
            <a:lvl6pPr marL="25146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algn="ctr" defTabSz="4572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eaLnBrk="1" hangingPunct="1">
              <a:defRPr/>
            </a:pPr>
            <a:fld id="{1FEB88E9-2660-48CE-AEEF-D9081E60B8DC}" type="slidenum">
              <a:rPr lang="uk-UA" altLang="en-US" sz="1400" smtClean="0">
                <a:solidFill>
                  <a:schemeClr val="bg1"/>
                </a:solidFill>
                <a:latin typeface="Calibri Light" panose="020F0302020204030204" pitchFamily="34" charset="0"/>
                <a:cs typeface="Calibri Light" panose="020F0302020204030204" pitchFamily="34" charset="0"/>
              </a:rPr>
              <a:pPr eaLnBrk="1" hangingPunct="1">
                <a:defRPr/>
              </a:pPr>
              <a:t>‹#›</a:t>
            </a:fld>
            <a:endParaRPr lang="uk-UA" altLang="en-US" sz="1000">
              <a:solidFill>
                <a:schemeClr val="bg1"/>
              </a:solidFill>
              <a:latin typeface="Calibri Light" panose="020F0302020204030204" pitchFamily="34" charset="0"/>
              <a:cs typeface="Calibri Light" panose="020F0302020204030204" pitchFamily="34" charset="0"/>
            </a:endParaRPr>
          </a:p>
        </p:txBody>
      </p:sp>
      <p:pic>
        <p:nvPicPr>
          <p:cNvPr id="1032" name="Picture 4" descr="C:\Users\10630824\Desktop\Microot template\corners (2).png">
            <a:extLst>
              <a:ext uri="{FF2B5EF4-FFF2-40B4-BE49-F238E27FC236}">
                <a16:creationId xmlns:a16="http://schemas.microsoft.com/office/drawing/2014/main" id="{0E8563AF-5D08-4767-BE5B-AEDCA00E2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 y="-49213"/>
            <a:ext cx="688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1" descr="bullet">
            <a:extLst>
              <a:ext uri="{FF2B5EF4-FFF2-40B4-BE49-F238E27FC236}">
                <a16:creationId xmlns:a16="http://schemas.microsoft.com/office/drawing/2014/main" id="{E7B307C5-E9CA-48C0-BDDA-B4ED97CA2F6D}"/>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296400" y="130175"/>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0" r:id="rId6"/>
  </p:sldLayoutIdLst>
  <p:transition>
    <p:fade/>
  </p:transition>
  <p:txStyles>
    <p:titleStyle>
      <a:lvl1pPr algn="l" rtl="0" eaLnBrk="0" fontAlgn="base" hangingPunct="0">
        <a:spcBef>
          <a:spcPct val="0"/>
        </a:spcBef>
        <a:spcAft>
          <a:spcPct val="0"/>
        </a:spcAft>
        <a:defRPr sz="2500">
          <a:solidFill>
            <a:srgbClr val="2C2D8B"/>
          </a:solidFill>
          <a:latin typeface="Calibri Light"/>
          <a:ea typeface="+mj-ea"/>
          <a:cs typeface="Calibri Light"/>
        </a:defRPr>
      </a:lvl1pPr>
      <a:lvl2pPr algn="l" rtl="0" eaLnBrk="0" fontAlgn="base" hangingPunct="0">
        <a:spcBef>
          <a:spcPct val="0"/>
        </a:spcBef>
        <a:spcAft>
          <a:spcPct val="0"/>
        </a:spcAft>
        <a:defRPr sz="2500">
          <a:solidFill>
            <a:srgbClr val="2C2D8B"/>
          </a:solidFill>
          <a:latin typeface="Calibri Light" panose="020F0302020204030204" pitchFamily="34" charset="0"/>
          <a:ea typeface="STKaiti" pitchFamily="2" charset="-122"/>
          <a:cs typeface="Calibri Light" panose="020F0302020204030204" pitchFamily="34" charset="0"/>
        </a:defRPr>
      </a:lvl2pPr>
      <a:lvl3pPr algn="l" rtl="0" eaLnBrk="0" fontAlgn="base" hangingPunct="0">
        <a:spcBef>
          <a:spcPct val="0"/>
        </a:spcBef>
        <a:spcAft>
          <a:spcPct val="0"/>
        </a:spcAft>
        <a:defRPr sz="2500">
          <a:solidFill>
            <a:srgbClr val="2C2D8B"/>
          </a:solidFill>
          <a:latin typeface="Calibri Light" panose="020F0302020204030204" pitchFamily="34" charset="0"/>
          <a:ea typeface="STKaiti" pitchFamily="2" charset="-122"/>
          <a:cs typeface="Calibri Light" panose="020F0302020204030204" pitchFamily="34" charset="0"/>
        </a:defRPr>
      </a:lvl3pPr>
      <a:lvl4pPr algn="l" rtl="0" eaLnBrk="0" fontAlgn="base" hangingPunct="0">
        <a:spcBef>
          <a:spcPct val="0"/>
        </a:spcBef>
        <a:spcAft>
          <a:spcPct val="0"/>
        </a:spcAft>
        <a:defRPr sz="2500">
          <a:solidFill>
            <a:srgbClr val="2C2D8B"/>
          </a:solidFill>
          <a:latin typeface="Calibri Light" panose="020F0302020204030204" pitchFamily="34" charset="0"/>
          <a:ea typeface="STKaiti" pitchFamily="2" charset="-122"/>
          <a:cs typeface="Calibri Light" panose="020F0302020204030204" pitchFamily="34" charset="0"/>
        </a:defRPr>
      </a:lvl4pPr>
      <a:lvl5pPr algn="l" rtl="0" eaLnBrk="0" fontAlgn="base" hangingPunct="0">
        <a:spcBef>
          <a:spcPct val="0"/>
        </a:spcBef>
        <a:spcAft>
          <a:spcPct val="0"/>
        </a:spcAft>
        <a:defRPr sz="2500">
          <a:solidFill>
            <a:srgbClr val="2C2D8B"/>
          </a:solidFill>
          <a:latin typeface="Calibri Light" panose="020F0302020204030204" pitchFamily="34" charset="0"/>
          <a:ea typeface="STKaiti" pitchFamily="2" charset="-122"/>
          <a:cs typeface="Calibri Light" panose="020F0302020204030204" pitchFamily="34" charset="0"/>
        </a:defRPr>
      </a:lvl5pPr>
      <a:lvl6pPr marL="389626"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050" indent="-146050" algn="l" defTabSz="1565275" rtl="0" eaLnBrk="0" fontAlgn="base" hangingPunct="0">
        <a:spcBef>
          <a:spcPct val="75000"/>
        </a:spcBef>
        <a:spcAft>
          <a:spcPct val="0"/>
        </a:spcAft>
        <a:buFont typeface="Wingdings" panose="05000000000000000000" pitchFamily="2" charset="2"/>
        <a:buChar char="§"/>
        <a:defRPr sz="1600">
          <a:solidFill>
            <a:srgbClr val="000000"/>
          </a:solidFill>
          <a:latin typeface="Calibri Light"/>
          <a:ea typeface="+mn-ea"/>
          <a:cs typeface="Calibri Light"/>
        </a:defRPr>
      </a:lvl1pPr>
      <a:lvl2pPr marL="292100" indent="-146050" algn="l" defTabSz="1565275" rtl="0" eaLnBrk="0" fontAlgn="base" hangingPunct="0">
        <a:spcBef>
          <a:spcPct val="25000"/>
        </a:spcBef>
        <a:spcAft>
          <a:spcPct val="0"/>
        </a:spcAft>
        <a:buSzPct val="80000"/>
        <a:buFont typeface="Wingdings" panose="05000000000000000000" pitchFamily="2" charset="2"/>
        <a:buChar char="§"/>
        <a:defRPr sz="1600">
          <a:solidFill>
            <a:srgbClr val="000000"/>
          </a:solidFill>
          <a:latin typeface="Calibri Light"/>
          <a:ea typeface="+mn-ea"/>
          <a:cs typeface="Calibri Light"/>
        </a:defRPr>
      </a:lvl2pPr>
      <a:lvl3pPr marL="439738" indent="-146050" algn="l" defTabSz="1565275" rtl="0" eaLnBrk="0" fontAlgn="base" hangingPunct="0">
        <a:spcBef>
          <a:spcPct val="25000"/>
        </a:spcBef>
        <a:spcAft>
          <a:spcPct val="0"/>
        </a:spcAft>
        <a:buSzPct val="70000"/>
        <a:buFont typeface="Wingdings" panose="05000000000000000000" pitchFamily="2" charset="2"/>
        <a:buChar char="§"/>
        <a:defRPr sz="1600">
          <a:solidFill>
            <a:srgbClr val="000000"/>
          </a:solidFill>
          <a:latin typeface="Calibri Light"/>
          <a:ea typeface="+mn-ea"/>
          <a:cs typeface="Calibri Light"/>
        </a:defRPr>
      </a:lvl3pPr>
      <a:lvl4pPr marL="584200" indent="-141288" algn="l" defTabSz="1565275" rtl="0" eaLnBrk="0" fontAlgn="base" hangingPunct="0">
        <a:spcBef>
          <a:spcPct val="25000"/>
        </a:spcBef>
        <a:spcAft>
          <a:spcPct val="0"/>
        </a:spcAft>
        <a:buFont typeface="Arial" panose="020B0604020202020204" pitchFamily="34" charset="0"/>
        <a:buChar char="•"/>
        <a:defRPr sz="1600">
          <a:solidFill>
            <a:srgbClr val="000000"/>
          </a:solidFill>
          <a:latin typeface="Calibri Light"/>
          <a:ea typeface="+mn-ea"/>
          <a:cs typeface="Calibri Light"/>
        </a:defRPr>
      </a:lvl4pPr>
      <a:lvl5pPr marL="725488" indent="-139700" algn="l" defTabSz="1565275" rtl="0" eaLnBrk="0" fontAlgn="base" hangingPunct="0">
        <a:spcBef>
          <a:spcPct val="25000"/>
        </a:spcBef>
        <a:spcAft>
          <a:spcPct val="0"/>
        </a:spcAft>
        <a:buFont typeface="Arial" panose="020B0604020202020204" pitchFamily="34" charset="0"/>
        <a:buChar char="•"/>
        <a:defRPr sz="1600">
          <a:solidFill>
            <a:srgbClr val="000000"/>
          </a:solidFill>
          <a:latin typeface="Calibri Light"/>
          <a:ea typeface="+mn-ea"/>
          <a:cs typeface="Calibri Light"/>
        </a:defRPr>
      </a:lvl5pPr>
      <a:lvl6pPr marL="1116116"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458D93C3-F7E6-44BA-87DD-F8A67966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2381250"/>
            <a:ext cx="21907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6"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2.pn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24.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1B13C228-336F-4FF5-882D-AE8B55254F54}"/>
              </a:ext>
            </a:extLst>
          </p:cNvPr>
          <p:cNvSpPr>
            <a:spLocks noGrp="1" noChangeArrowheads="1"/>
          </p:cNvSpPr>
          <p:nvPr>
            <p:ph type="subTitle" idx="1"/>
          </p:nvPr>
        </p:nvSpPr>
        <p:spPr>
          <a:xfrm>
            <a:off x="1122363" y="4114800"/>
            <a:ext cx="7696200" cy="1625600"/>
          </a:xfrm>
        </p:spPr>
        <p:txBody>
          <a:bodyPr/>
          <a:lstStyle/>
          <a:p>
            <a:pPr eaLnBrk="1" hangingPunct="1"/>
            <a:endParaRPr lang="en-US" altLang="en-US">
              <a:latin typeface="Calibri Light" panose="020F0302020204030204" pitchFamily="34" charset="0"/>
              <a:cs typeface="Calibri Light" panose="020F0302020204030204" pitchFamily="34" charset="0"/>
            </a:endParaRPr>
          </a:p>
          <a:p>
            <a:pPr eaLnBrk="1" hangingPunct="1"/>
            <a:r>
              <a:rPr lang="en-US" altLang="en-US">
                <a:latin typeface="Calibri Light" panose="020F0302020204030204" pitchFamily="34" charset="0"/>
                <a:cs typeface="Calibri Light" panose="020F0302020204030204" pitchFamily="34" charset="0"/>
              </a:rPr>
              <a:t>Lothar Wieske</a:t>
            </a:r>
          </a:p>
          <a:p>
            <a:pPr eaLnBrk="1" hangingPunct="1"/>
            <a:r>
              <a:rPr lang="en-US" altLang="en-US" sz="2400">
                <a:latin typeface="Calibri Light" panose="020F0302020204030204" pitchFamily="34" charset="0"/>
                <a:cs typeface="Calibri Light" panose="020F0302020204030204" pitchFamily="34" charset="0"/>
              </a:rPr>
              <a:t>Lifecycle Management Technology Specialist</a:t>
            </a:r>
          </a:p>
          <a:p>
            <a:pPr eaLnBrk="1" hangingPunct="1"/>
            <a:r>
              <a:rPr lang="en-US" altLang="en-US" sz="2400" b="1">
                <a:latin typeface="Calibri Light" panose="020F0302020204030204" pitchFamily="34" charset="0"/>
                <a:cs typeface="Calibri Light" panose="020F0302020204030204" pitchFamily="34" charset="0"/>
              </a:rPr>
              <a:t>Microsoft Deutschland GmbH</a:t>
            </a:r>
          </a:p>
        </p:txBody>
      </p:sp>
      <p:sp>
        <p:nvSpPr>
          <p:cNvPr id="11267" name="Rectangle 2">
            <a:extLst>
              <a:ext uri="{FF2B5EF4-FFF2-40B4-BE49-F238E27FC236}">
                <a16:creationId xmlns:a16="http://schemas.microsoft.com/office/drawing/2014/main" id="{60E6F592-F89E-4724-A935-D22A8FA4FC9E}"/>
              </a:ext>
            </a:extLst>
          </p:cNvPr>
          <p:cNvSpPr>
            <a:spLocks noGrp="1" noChangeArrowheads="1"/>
          </p:cNvSpPr>
          <p:nvPr>
            <p:ph type="ctrTitle"/>
          </p:nvPr>
        </p:nvSpPr>
        <p:spPr>
          <a:xfrm>
            <a:off x="1431925" y="3221038"/>
            <a:ext cx="8077200" cy="415925"/>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a:latin typeface="Calibri Light" panose="020F0302020204030204" pitchFamily="34" charset="0"/>
                <a:cs typeface="Calibri Light" panose="020F0302020204030204" pitchFamily="34" charset="0"/>
              </a:rPr>
              <a:t>Team Foundation Server</a:t>
            </a:r>
            <a:endParaRPr lang="en-US" altLang="en-US">
              <a:latin typeface="Calibri Light" panose="020F0302020204030204" pitchFamily="34" charset="0"/>
              <a:cs typeface="Calibri Light" panose="020F0302020204030204" pitchFamily="34"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E75A7F3-A3AA-4571-9C84-5D9500CA38B7}"/>
              </a:ext>
            </a:extLst>
          </p:cNvPr>
          <p:cNvSpPr>
            <a:spLocks noGrp="1" noChangeArrowheads="1"/>
          </p:cNvSpPr>
          <p:nvPr>
            <p:ph type="title"/>
          </p:nvPr>
        </p:nvSpPr>
        <p:spPr>
          <a:xfrm>
            <a:off x="382588" y="228600"/>
            <a:ext cx="8380412" cy="384175"/>
          </a:xfrm>
        </p:spPr>
        <p:txBody>
          <a:bodyPr/>
          <a:lstStyle/>
          <a:p>
            <a:pPr eaLnBrk="1" hangingPunct="1"/>
            <a:r>
              <a:rPr lang="de-DE" altLang="en-US">
                <a:latin typeface="Calibri Light" panose="020F0302020204030204" pitchFamily="34" charset="0"/>
                <a:cs typeface="Calibri Light" panose="020F0302020204030204" pitchFamily="34" charset="0"/>
              </a:rPr>
              <a:t>Microsoft Solution Framework</a:t>
            </a:r>
            <a:endParaRPr lang="en-US" altLang="en-US">
              <a:latin typeface="Calibri Light" panose="020F0302020204030204" pitchFamily="34" charset="0"/>
              <a:cs typeface="Calibri Light" panose="020F0302020204030204" pitchFamily="34" charset="0"/>
            </a:endParaRPr>
          </a:p>
        </p:txBody>
      </p:sp>
      <p:sp>
        <p:nvSpPr>
          <p:cNvPr id="21507" name="Rectangle 14">
            <a:extLst>
              <a:ext uri="{FF2B5EF4-FFF2-40B4-BE49-F238E27FC236}">
                <a16:creationId xmlns:a16="http://schemas.microsoft.com/office/drawing/2014/main" id="{5EBF59F1-635F-4D3C-A2DF-5D0782E2821A}"/>
              </a:ext>
            </a:extLst>
          </p:cNvPr>
          <p:cNvSpPr>
            <a:spLocks noGrp="1" noChangeArrowheads="1"/>
          </p:cNvSpPr>
          <p:nvPr>
            <p:ph idx="1"/>
          </p:nvPr>
        </p:nvSpPr>
        <p:spPr>
          <a:xfrm>
            <a:off x="382588" y="1414463"/>
            <a:ext cx="8380412" cy="5216525"/>
          </a:xfrm>
        </p:spPr>
        <p:txBody>
          <a:bodyPr/>
          <a:lstStyle/>
          <a:p>
            <a:pPr eaLnBrk="1" hangingPunct="1"/>
            <a:r>
              <a:rPr lang="en-US" altLang="en-US">
                <a:latin typeface="Calibri Light" panose="020F0302020204030204" pitchFamily="34" charset="0"/>
                <a:cs typeface="Calibri Light" panose="020F0302020204030204" pitchFamily="34" charset="0"/>
              </a:rPr>
              <a:t>MSF for Agile Software Development</a:t>
            </a:r>
          </a:p>
          <a:p>
            <a:pPr lvl="1" eaLnBrk="1" hangingPunct="1"/>
            <a:r>
              <a:rPr lang="en-US" altLang="en-US">
                <a:latin typeface="Calibri Light" panose="020F0302020204030204" pitchFamily="34" charset="0"/>
                <a:cs typeface="Calibri Light" panose="020F0302020204030204" pitchFamily="34" charset="0"/>
              </a:rPr>
              <a:t>“Evolve and adapt”</a:t>
            </a:r>
          </a:p>
          <a:p>
            <a:pPr lvl="1" eaLnBrk="1" hangingPunct="1"/>
            <a:r>
              <a:rPr lang="en-US" altLang="en-US">
                <a:latin typeface="Calibri Light" panose="020F0302020204030204" pitchFamily="34" charset="0"/>
                <a:cs typeface="Calibri Light" panose="020F0302020204030204" pitchFamily="34" charset="0"/>
              </a:rPr>
              <a:t>… Competitive Environments</a:t>
            </a:r>
          </a:p>
          <a:p>
            <a:pPr lvl="1" eaLnBrk="1" hangingPunct="1"/>
            <a:r>
              <a:rPr lang="en-US" altLang="en-US">
                <a:latin typeface="Calibri Light" panose="020F0302020204030204" pitchFamily="34" charset="0"/>
                <a:cs typeface="Calibri Light" panose="020F0302020204030204" pitchFamily="34" charset="0"/>
              </a:rPr>
              <a:t>Rely on People</a:t>
            </a:r>
          </a:p>
          <a:p>
            <a:pPr lvl="1" eaLnBrk="1" hangingPunct="1"/>
            <a:r>
              <a:rPr lang="en-US" altLang="en-US">
                <a:latin typeface="Calibri Light" panose="020F0302020204030204" pitchFamily="34" charset="0"/>
                <a:cs typeface="Calibri Light" panose="020F0302020204030204" pitchFamily="34" charset="0"/>
              </a:rPr>
              <a:t>Plan as you go</a:t>
            </a:r>
          </a:p>
          <a:p>
            <a:pPr eaLnBrk="1" hangingPunct="1"/>
            <a:r>
              <a:rPr lang="en-US" altLang="en-US">
                <a:latin typeface="Calibri Light" panose="020F0302020204030204" pitchFamily="34" charset="0"/>
                <a:cs typeface="Calibri Light" panose="020F0302020204030204" pitchFamily="34" charset="0"/>
              </a:rPr>
              <a:t>MSF for CMMI Process Improvement</a:t>
            </a:r>
          </a:p>
          <a:p>
            <a:pPr lvl="1" eaLnBrk="1" hangingPunct="1"/>
            <a:r>
              <a:rPr lang="en-US" altLang="en-US">
                <a:latin typeface="Calibri Light" panose="020F0302020204030204" pitchFamily="34" charset="0"/>
                <a:cs typeface="Calibri Light" panose="020F0302020204030204" pitchFamily="34" charset="0"/>
              </a:rPr>
              <a:t>“Plan and optimize”</a:t>
            </a:r>
          </a:p>
          <a:p>
            <a:pPr lvl="1" eaLnBrk="1" hangingPunct="1"/>
            <a:r>
              <a:rPr lang="en-US" altLang="en-US">
                <a:latin typeface="Calibri Light" panose="020F0302020204030204" pitchFamily="34" charset="0"/>
                <a:cs typeface="Calibri Light" panose="020F0302020204030204" pitchFamily="34" charset="0"/>
              </a:rPr>
              <a:t>… Regulated Environments</a:t>
            </a:r>
          </a:p>
          <a:p>
            <a:pPr lvl="1" eaLnBrk="1" hangingPunct="1"/>
            <a:r>
              <a:rPr lang="en-US" altLang="en-US">
                <a:latin typeface="Calibri Light" panose="020F0302020204030204" pitchFamily="34" charset="0"/>
                <a:cs typeface="Calibri Light" panose="020F0302020204030204" pitchFamily="34" charset="0"/>
              </a:rPr>
              <a:t>Rely on Process</a:t>
            </a:r>
          </a:p>
          <a:p>
            <a:pPr lvl="1" eaLnBrk="1" hangingPunct="1"/>
            <a:r>
              <a:rPr lang="en-US" altLang="en-US">
                <a:latin typeface="Calibri Light" panose="020F0302020204030204" pitchFamily="34" charset="0"/>
                <a:cs typeface="Calibri Light" panose="020F0302020204030204" pitchFamily="34" charset="0"/>
              </a:rPr>
              <a:t>Plan in advance</a:t>
            </a:r>
          </a:p>
        </p:txBody>
      </p:sp>
      <p:pic>
        <p:nvPicPr>
          <p:cNvPr id="21508" name="Picture 15">
            <a:extLst>
              <a:ext uri="{FF2B5EF4-FFF2-40B4-BE49-F238E27FC236}">
                <a16:creationId xmlns:a16="http://schemas.microsoft.com/office/drawing/2014/main" id="{1F00FFE3-ADAD-4513-872A-03C761BBC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88" y="4624388"/>
            <a:ext cx="26400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6">
            <a:extLst>
              <a:ext uri="{FF2B5EF4-FFF2-40B4-BE49-F238E27FC236}">
                <a16:creationId xmlns:a16="http://schemas.microsoft.com/office/drawing/2014/main" id="{64EE454F-F2C5-401A-9D12-20F0E6383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8" y="1954213"/>
            <a:ext cx="2640012"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A874C72-ED0D-49DD-9DCD-0126CE2B2A17}"/>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TFS – Work Items</a:t>
            </a:r>
            <a:endParaRPr lang="en-US" altLang="en-US">
              <a:latin typeface="Calibri Light" panose="020F0302020204030204" pitchFamily="34" charset="0"/>
              <a:cs typeface="Calibri Light" panose="020F0302020204030204" pitchFamily="34" charset="0"/>
            </a:endParaRPr>
          </a:p>
        </p:txBody>
      </p:sp>
      <p:sp>
        <p:nvSpPr>
          <p:cNvPr id="22531" name="Rectangle 3">
            <a:extLst>
              <a:ext uri="{FF2B5EF4-FFF2-40B4-BE49-F238E27FC236}">
                <a16:creationId xmlns:a16="http://schemas.microsoft.com/office/drawing/2014/main" id="{4D1C87A7-D9D9-4ED2-A0DB-05697186A44B}"/>
              </a:ext>
            </a:extLst>
          </p:cNvPr>
          <p:cNvSpPr>
            <a:spLocks noGrp="1" noChangeArrowheads="1"/>
          </p:cNvSpPr>
          <p:nvPr>
            <p:ph idx="1"/>
          </p:nvPr>
        </p:nvSpPr>
        <p:spPr>
          <a:xfrm>
            <a:off x="382588" y="752475"/>
            <a:ext cx="8380412" cy="4768850"/>
          </a:xfrm>
        </p:spPr>
        <p:txBody>
          <a:bodyPr/>
          <a:lstStyle/>
          <a:p>
            <a:pPr eaLnBrk="1" hangingPunct="1">
              <a:lnSpc>
                <a:spcPct val="70000"/>
              </a:lnSpc>
            </a:pPr>
            <a:r>
              <a:rPr lang="en-US" altLang="en-US" sz="1800">
                <a:latin typeface="Calibri Light" panose="020F0302020204030204" pitchFamily="34" charset="0"/>
                <a:cs typeface="Calibri Light" panose="020F0302020204030204" pitchFamily="34" charset="0"/>
              </a:rPr>
              <a:t>Work items assist teams to manage their work</a:t>
            </a: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a:p>
            <a:pPr eaLnBrk="1" hangingPunct="1">
              <a:lnSpc>
                <a:spcPct val="70000"/>
              </a:lnSpc>
            </a:pPr>
            <a:r>
              <a:rPr lang="en-US" altLang="en-US" sz="1800">
                <a:latin typeface="Calibri Light" panose="020F0302020204030204" pitchFamily="34" charset="0"/>
                <a:cs typeface="Calibri Light" panose="020F0302020204030204" pitchFamily="34" charset="0"/>
              </a:rPr>
              <a:t>Common elements:</a:t>
            </a: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a:p>
            <a:pPr lvl="1" eaLnBrk="1" hangingPunct="1">
              <a:lnSpc>
                <a:spcPct val="70000"/>
              </a:lnSpc>
            </a:pPr>
            <a:r>
              <a:rPr lang="en-US" altLang="en-US">
                <a:latin typeface="Calibri Light" panose="020F0302020204030204" pitchFamily="34" charset="0"/>
                <a:cs typeface="Calibri Light" panose="020F0302020204030204" pitchFamily="34" charset="0"/>
              </a:rPr>
              <a:t>Fields</a:t>
            </a:r>
          </a:p>
          <a:p>
            <a:pPr lvl="1" eaLnBrk="1" hangingPunct="1">
              <a:lnSpc>
                <a:spcPct val="70000"/>
              </a:lnSpc>
            </a:pPr>
            <a:r>
              <a:rPr lang="en-US" altLang="en-US">
                <a:latin typeface="Calibri Light" panose="020F0302020204030204" pitchFamily="34" charset="0"/>
                <a:cs typeface="Calibri Light" panose="020F0302020204030204" pitchFamily="34" charset="0"/>
              </a:rPr>
              <a:t>Rules</a:t>
            </a:r>
          </a:p>
          <a:p>
            <a:pPr lvl="1" eaLnBrk="1" hangingPunct="1">
              <a:lnSpc>
                <a:spcPct val="70000"/>
              </a:lnSpc>
            </a:pPr>
            <a:r>
              <a:rPr lang="en-US" altLang="en-US">
                <a:latin typeface="Calibri Light" panose="020F0302020204030204" pitchFamily="34" charset="0"/>
                <a:cs typeface="Calibri Light" panose="020F0302020204030204" pitchFamily="34" charset="0"/>
              </a:rPr>
              <a:t>Form</a:t>
            </a:r>
          </a:p>
          <a:p>
            <a:pPr lvl="1" eaLnBrk="1" hangingPunct="1">
              <a:lnSpc>
                <a:spcPct val="70000"/>
              </a:lnSpc>
            </a:pPr>
            <a:r>
              <a:rPr lang="en-US" altLang="en-US">
                <a:latin typeface="Calibri Light" panose="020F0302020204030204" pitchFamily="34" charset="0"/>
                <a:cs typeface="Calibri Light" panose="020F0302020204030204" pitchFamily="34" charset="0"/>
              </a:rPr>
              <a:t>State-transition model</a:t>
            </a: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a:p>
            <a:pPr eaLnBrk="1" hangingPunct="1">
              <a:lnSpc>
                <a:spcPct val="70000"/>
              </a:lnSpc>
            </a:pPr>
            <a:r>
              <a:rPr lang="en-US" altLang="en-US" sz="1800">
                <a:latin typeface="Calibri Light" panose="020F0302020204030204" pitchFamily="34" charset="0"/>
                <a:cs typeface="Calibri Light" panose="020F0302020204030204" pitchFamily="34" charset="0"/>
              </a:rPr>
              <a:t>Common characteristics:</a:t>
            </a: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a:p>
            <a:pPr lvl="1" eaLnBrk="1" hangingPunct="1">
              <a:lnSpc>
                <a:spcPct val="70000"/>
              </a:lnSpc>
            </a:pPr>
            <a:r>
              <a:rPr lang="en-US" altLang="en-US">
                <a:latin typeface="Calibri Light" panose="020F0302020204030204" pitchFamily="34" charset="0"/>
                <a:cs typeface="Calibri Light" panose="020F0302020204030204" pitchFamily="34" charset="0"/>
              </a:rPr>
              <a:t>Share a set of common system fields.</a:t>
            </a:r>
          </a:p>
          <a:p>
            <a:pPr lvl="1" eaLnBrk="1" hangingPunct="1">
              <a:lnSpc>
                <a:spcPct val="70000"/>
              </a:lnSpc>
            </a:pPr>
            <a:r>
              <a:rPr lang="en-US" altLang="en-US">
                <a:latin typeface="Calibri Light" panose="020F0302020204030204" pitchFamily="34" charset="0"/>
                <a:cs typeface="Calibri Light" panose="020F0302020204030204" pitchFamily="34" charset="0"/>
              </a:rPr>
              <a:t>Track comprehensive history of changes</a:t>
            </a:r>
          </a:p>
          <a:p>
            <a:pPr lvl="1" eaLnBrk="1" hangingPunct="1">
              <a:lnSpc>
                <a:spcPct val="70000"/>
              </a:lnSpc>
            </a:pPr>
            <a:r>
              <a:rPr lang="en-US" altLang="en-US">
                <a:latin typeface="Calibri Light" panose="020F0302020204030204" pitchFamily="34" charset="0"/>
                <a:cs typeface="Calibri Light" panose="020F0302020204030204" pitchFamily="34" charset="0"/>
              </a:rPr>
              <a:t>Support links and attachments to other artifacts</a:t>
            </a: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a:p>
            <a:pPr eaLnBrk="1" hangingPunct="1">
              <a:lnSpc>
                <a:spcPct val="70000"/>
              </a:lnSpc>
            </a:pPr>
            <a:r>
              <a:rPr lang="en-US" altLang="en-US" sz="1800">
                <a:latin typeface="Calibri Light" panose="020F0302020204030204" pitchFamily="34" charset="0"/>
                <a:cs typeface="Calibri Light" panose="020F0302020204030204" pitchFamily="34" charset="0"/>
              </a:rPr>
              <a:t>Although two team projects might start with the same work item type definition, over time, they might diverge as project administrators change the definitions to suit the requirements of each team project. A change in one team project's work item type definition does not affect the other.</a:t>
            </a:r>
          </a:p>
        </p:txBody>
      </p:sp>
      <p:grpSp>
        <p:nvGrpSpPr>
          <p:cNvPr id="22532" name="Group 4">
            <a:extLst>
              <a:ext uri="{FF2B5EF4-FFF2-40B4-BE49-F238E27FC236}">
                <a16:creationId xmlns:a16="http://schemas.microsoft.com/office/drawing/2014/main" id="{3831A71D-D442-4FEE-A7AB-563494A96DFE}"/>
              </a:ext>
            </a:extLst>
          </p:cNvPr>
          <p:cNvGrpSpPr>
            <a:grpSpLocks/>
          </p:cNvGrpSpPr>
          <p:nvPr/>
        </p:nvGrpSpPr>
        <p:grpSpPr bwMode="auto">
          <a:xfrm>
            <a:off x="7010400" y="152400"/>
            <a:ext cx="1911350" cy="1317625"/>
            <a:chOff x="365" y="155"/>
            <a:chExt cx="1204" cy="830"/>
          </a:xfrm>
        </p:grpSpPr>
        <p:pic>
          <p:nvPicPr>
            <p:cNvPr id="22534" name="Picture 5" descr="GEL Rounded Rectangle MS green">
              <a:extLst>
                <a:ext uri="{FF2B5EF4-FFF2-40B4-BE49-F238E27FC236}">
                  <a16:creationId xmlns:a16="http://schemas.microsoft.com/office/drawing/2014/main" id="{1AF4243A-F989-4897-8F2E-3A3C35944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 y="226"/>
              <a:ext cx="55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descr="GEL Rounded Rectangle aquamarine">
              <a:extLst>
                <a:ext uri="{FF2B5EF4-FFF2-40B4-BE49-F238E27FC236}">
                  <a16:creationId xmlns:a16="http://schemas.microsoft.com/office/drawing/2014/main" id="{8E4A64FC-6765-4A58-845B-D03EA96DA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 y="589"/>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7" descr="GEL Rounded Rectangle carrot">
              <a:extLst>
                <a:ext uri="{FF2B5EF4-FFF2-40B4-BE49-F238E27FC236}">
                  <a16:creationId xmlns:a16="http://schemas.microsoft.com/office/drawing/2014/main" id="{D7CD22E9-9CE0-4A6B-B6C6-D4DC2D5C3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 y="592"/>
              <a:ext cx="55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 descr="blue sphere2">
              <a:extLst>
                <a:ext uri="{FF2B5EF4-FFF2-40B4-BE49-F238E27FC236}">
                  <a16:creationId xmlns:a16="http://schemas.microsoft.com/office/drawing/2014/main" id="{C72BCC75-7049-4DF2-8CDE-F9FE916DA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 y="408"/>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9" descr="GEL Rounded Rectangle amethyst">
              <a:extLst>
                <a:ext uri="{FF2B5EF4-FFF2-40B4-BE49-F238E27FC236}">
                  <a16:creationId xmlns:a16="http://schemas.microsoft.com/office/drawing/2014/main" id="{8020C21D-A8BA-43A1-9115-1EC0C92472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 y="155"/>
              <a:ext cx="657" cy="467"/>
            </a:xfrm>
            <a:prstGeom prst="rect">
              <a:avLst/>
            </a:prstGeom>
            <a:noFill/>
            <a:ln>
              <a:noFill/>
            </a:ln>
            <a:effectLst>
              <a:outerShdw dist="107763" dir="27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3" name="Picture 10">
            <a:extLst>
              <a:ext uri="{FF2B5EF4-FFF2-40B4-BE49-F238E27FC236}">
                <a16:creationId xmlns:a16="http://schemas.microsoft.com/office/drawing/2014/main" id="{AAC6EB9B-E248-4E55-BCFB-B6F501B4B9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2035175"/>
            <a:ext cx="354965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FE09E40-63CD-4967-BAE0-BC07DCB4A87C}"/>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TFS - Work Items+TFS</a:t>
            </a:r>
          </a:p>
        </p:txBody>
      </p:sp>
      <p:grpSp>
        <p:nvGrpSpPr>
          <p:cNvPr id="23555" name="Group 3">
            <a:extLst>
              <a:ext uri="{FF2B5EF4-FFF2-40B4-BE49-F238E27FC236}">
                <a16:creationId xmlns:a16="http://schemas.microsoft.com/office/drawing/2014/main" id="{281F6220-09BF-49CE-B306-A4A1B5CCA0EA}"/>
              </a:ext>
            </a:extLst>
          </p:cNvPr>
          <p:cNvGrpSpPr>
            <a:grpSpLocks/>
          </p:cNvGrpSpPr>
          <p:nvPr/>
        </p:nvGrpSpPr>
        <p:grpSpPr bwMode="auto">
          <a:xfrm>
            <a:off x="7010400" y="152400"/>
            <a:ext cx="1911350" cy="1317625"/>
            <a:chOff x="365" y="155"/>
            <a:chExt cx="1204" cy="830"/>
          </a:xfrm>
        </p:grpSpPr>
        <p:pic>
          <p:nvPicPr>
            <p:cNvPr id="23592" name="Picture 4" descr="GEL Rounded Rectangle MS green">
              <a:extLst>
                <a:ext uri="{FF2B5EF4-FFF2-40B4-BE49-F238E27FC236}">
                  <a16:creationId xmlns:a16="http://schemas.microsoft.com/office/drawing/2014/main" id="{4785DAE3-A73C-4564-AA9F-36CB6FF38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 y="226"/>
              <a:ext cx="55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3" name="Picture 5" descr="GEL Rounded Rectangle aquamarine">
              <a:extLst>
                <a:ext uri="{FF2B5EF4-FFF2-40B4-BE49-F238E27FC236}">
                  <a16:creationId xmlns:a16="http://schemas.microsoft.com/office/drawing/2014/main" id="{2320B433-B63E-41C9-B0DE-37114B2F5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 y="589"/>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4" name="Picture 6" descr="GEL Rounded Rectangle carrot">
              <a:extLst>
                <a:ext uri="{FF2B5EF4-FFF2-40B4-BE49-F238E27FC236}">
                  <a16:creationId xmlns:a16="http://schemas.microsoft.com/office/drawing/2014/main" id="{105F6EF5-E639-413F-8A65-947E0BCB4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 y="592"/>
              <a:ext cx="55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5" name="Picture 7" descr="blue sphere2">
              <a:extLst>
                <a:ext uri="{FF2B5EF4-FFF2-40B4-BE49-F238E27FC236}">
                  <a16:creationId xmlns:a16="http://schemas.microsoft.com/office/drawing/2014/main" id="{2FBE6B94-3C3F-4CD9-B9D6-A9C351DDC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 y="408"/>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6" name="Picture 8" descr="GEL Rounded Rectangle amethyst">
              <a:extLst>
                <a:ext uri="{FF2B5EF4-FFF2-40B4-BE49-F238E27FC236}">
                  <a16:creationId xmlns:a16="http://schemas.microsoft.com/office/drawing/2014/main" id="{CB70A509-C2DB-40D0-9CBD-0D9CC08019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 y="155"/>
              <a:ext cx="657" cy="467"/>
            </a:xfrm>
            <a:prstGeom prst="rect">
              <a:avLst/>
            </a:prstGeom>
            <a:noFill/>
            <a:ln>
              <a:noFill/>
            </a:ln>
            <a:effectLst>
              <a:outerShdw dist="107763" dir="27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Line 9">
            <a:extLst>
              <a:ext uri="{FF2B5EF4-FFF2-40B4-BE49-F238E27FC236}">
                <a16:creationId xmlns:a16="http://schemas.microsoft.com/office/drawing/2014/main" id="{FA6C1E74-541E-4257-86D8-FB5F0B59E91A}"/>
              </a:ext>
            </a:extLst>
          </p:cNvPr>
          <p:cNvSpPr>
            <a:spLocks noChangeShapeType="1"/>
          </p:cNvSpPr>
          <p:nvPr/>
        </p:nvSpPr>
        <p:spPr bwMode="auto">
          <a:xfrm>
            <a:off x="3859213" y="2359025"/>
            <a:ext cx="566737" cy="5619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7" name="Line 10">
            <a:extLst>
              <a:ext uri="{FF2B5EF4-FFF2-40B4-BE49-F238E27FC236}">
                <a16:creationId xmlns:a16="http://schemas.microsoft.com/office/drawing/2014/main" id="{B1CA55B1-B232-4FB3-ADA6-F130EC5240A8}"/>
              </a:ext>
            </a:extLst>
          </p:cNvPr>
          <p:cNvSpPr>
            <a:spLocks noChangeShapeType="1"/>
          </p:cNvSpPr>
          <p:nvPr/>
        </p:nvSpPr>
        <p:spPr bwMode="auto">
          <a:xfrm flipH="1">
            <a:off x="5002213" y="2359025"/>
            <a:ext cx="533400" cy="5619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Line 11">
            <a:extLst>
              <a:ext uri="{FF2B5EF4-FFF2-40B4-BE49-F238E27FC236}">
                <a16:creationId xmlns:a16="http://schemas.microsoft.com/office/drawing/2014/main" id="{9EE1A9FF-D9E6-4497-A7ED-8D3DEF87179B}"/>
              </a:ext>
            </a:extLst>
          </p:cNvPr>
          <p:cNvSpPr>
            <a:spLocks noChangeShapeType="1"/>
          </p:cNvSpPr>
          <p:nvPr/>
        </p:nvSpPr>
        <p:spPr bwMode="auto">
          <a:xfrm>
            <a:off x="3030538" y="3216275"/>
            <a:ext cx="12715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Line 12">
            <a:extLst>
              <a:ext uri="{FF2B5EF4-FFF2-40B4-BE49-F238E27FC236}">
                <a16:creationId xmlns:a16="http://schemas.microsoft.com/office/drawing/2014/main" id="{A46143D0-C67A-4737-BAFC-22183C4DA92C}"/>
              </a:ext>
            </a:extLst>
          </p:cNvPr>
          <p:cNvSpPr>
            <a:spLocks noChangeShapeType="1"/>
          </p:cNvSpPr>
          <p:nvPr/>
        </p:nvSpPr>
        <p:spPr bwMode="auto">
          <a:xfrm>
            <a:off x="5124450" y="3216275"/>
            <a:ext cx="1503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Line 13">
            <a:extLst>
              <a:ext uri="{FF2B5EF4-FFF2-40B4-BE49-F238E27FC236}">
                <a16:creationId xmlns:a16="http://schemas.microsoft.com/office/drawing/2014/main" id="{23AE247B-7B64-461E-963A-2562AA2DF897}"/>
              </a:ext>
            </a:extLst>
          </p:cNvPr>
          <p:cNvSpPr>
            <a:spLocks noChangeShapeType="1"/>
          </p:cNvSpPr>
          <p:nvPr/>
        </p:nvSpPr>
        <p:spPr bwMode="auto">
          <a:xfrm flipH="1">
            <a:off x="3859213" y="3521075"/>
            <a:ext cx="6858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1" name="Line 14">
            <a:extLst>
              <a:ext uri="{FF2B5EF4-FFF2-40B4-BE49-F238E27FC236}">
                <a16:creationId xmlns:a16="http://schemas.microsoft.com/office/drawing/2014/main" id="{AFBF8968-2509-4EA0-B2E0-1978FA963549}"/>
              </a:ext>
            </a:extLst>
          </p:cNvPr>
          <p:cNvSpPr>
            <a:spLocks noChangeShapeType="1"/>
          </p:cNvSpPr>
          <p:nvPr/>
        </p:nvSpPr>
        <p:spPr bwMode="auto">
          <a:xfrm>
            <a:off x="4849813" y="3521075"/>
            <a:ext cx="6858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2" name="Rectangle 15">
            <a:extLst>
              <a:ext uri="{FF2B5EF4-FFF2-40B4-BE49-F238E27FC236}">
                <a16:creationId xmlns:a16="http://schemas.microsoft.com/office/drawing/2014/main" id="{15262971-6484-4CFC-BB48-0F6D67145A3D}"/>
              </a:ext>
            </a:extLst>
          </p:cNvPr>
          <p:cNvSpPr>
            <a:spLocks noChangeArrowheads="1"/>
          </p:cNvSpPr>
          <p:nvPr/>
        </p:nvSpPr>
        <p:spPr bwMode="auto">
          <a:xfrm>
            <a:off x="5145088" y="3511550"/>
            <a:ext cx="273050" cy="3048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3563" name="Rectangle 16">
            <a:extLst>
              <a:ext uri="{FF2B5EF4-FFF2-40B4-BE49-F238E27FC236}">
                <a16:creationId xmlns:a16="http://schemas.microsoft.com/office/drawing/2014/main" id="{82D55037-F5EE-4CF5-A8BC-AA293D3CAF77}"/>
              </a:ext>
            </a:extLst>
          </p:cNvPr>
          <p:cNvSpPr>
            <a:spLocks noChangeArrowheads="1"/>
          </p:cNvSpPr>
          <p:nvPr/>
        </p:nvSpPr>
        <p:spPr bwMode="auto">
          <a:xfrm>
            <a:off x="2881313" y="1463675"/>
            <a:ext cx="273050" cy="3048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3564" name="Rectangle 17">
            <a:extLst>
              <a:ext uri="{FF2B5EF4-FFF2-40B4-BE49-F238E27FC236}">
                <a16:creationId xmlns:a16="http://schemas.microsoft.com/office/drawing/2014/main" id="{9C4A116C-9688-412A-94AC-49726B7C9E03}"/>
              </a:ext>
            </a:extLst>
          </p:cNvPr>
          <p:cNvSpPr>
            <a:spLocks noChangeArrowheads="1"/>
          </p:cNvSpPr>
          <p:nvPr/>
        </p:nvSpPr>
        <p:spPr bwMode="auto">
          <a:xfrm>
            <a:off x="6229350" y="1463675"/>
            <a:ext cx="273050" cy="30480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454674" name="Text Box 18">
            <a:extLst>
              <a:ext uri="{FF2B5EF4-FFF2-40B4-BE49-F238E27FC236}">
                <a16:creationId xmlns:a16="http://schemas.microsoft.com/office/drawing/2014/main" id="{A746993E-FD99-4DA1-8A67-30591F21CE6A}"/>
              </a:ext>
            </a:extLst>
          </p:cNvPr>
          <p:cNvSpPr txBox="1">
            <a:spLocks noChangeArrowheads="1"/>
          </p:cNvSpPr>
          <p:nvPr/>
        </p:nvSpPr>
        <p:spPr bwMode="auto">
          <a:xfrm>
            <a:off x="5230813" y="3216275"/>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75" name="Text Box 19">
            <a:extLst>
              <a:ext uri="{FF2B5EF4-FFF2-40B4-BE49-F238E27FC236}">
                <a16:creationId xmlns:a16="http://schemas.microsoft.com/office/drawing/2014/main" id="{884CB03C-D14E-44CD-AB0A-360ED9E1EB6B}"/>
              </a:ext>
            </a:extLst>
          </p:cNvPr>
          <p:cNvSpPr txBox="1">
            <a:spLocks noChangeArrowheads="1"/>
          </p:cNvSpPr>
          <p:nvPr/>
        </p:nvSpPr>
        <p:spPr bwMode="auto">
          <a:xfrm>
            <a:off x="4284663" y="2684463"/>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76" name="Text Box 20">
            <a:extLst>
              <a:ext uri="{FF2B5EF4-FFF2-40B4-BE49-F238E27FC236}">
                <a16:creationId xmlns:a16="http://schemas.microsoft.com/office/drawing/2014/main" id="{DF76841A-589E-48EE-8698-6469543B3B50}"/>
              </a:ext>
            </a:extLst>
          </p:cNvPr>
          <p:cNvSpPr txBox="1">
            <a:spLocks noChangeArrowheads="1"/>
          </p:cNvSpPr>
          <p:nvPr/>
        </p:nvSpPr>
        <p:spPr bwMode="auto">
          <a:xfrm>
            <a:off x="4795838" y="2684463"/>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77" name="Text Box 21">
            <a:extLst>
              <a:ext uri="{FF2B5EF4-FFF2-40B4-BE49-F238E27FC236}">
                <a16:creationId xmlns:a16="http://schemas.microsoft.com/office/drawing/2014/main" id="{258D7296-508D-4E9A-AD3C-2918F1EAE3E1}"/>
              </a:ext>
            </a:extLst>
          </p:cNvPr>
          <p:cNvSpPr txBox="1">
            <a:spLocks noChangeArrowheads="1"/>
          </p:cNvSpPr>
          <p:nvPr/>
        </p:nvSpPr>
        <p:spPr bwMode="auto">
          <a:xfrm>
            <a:off x="3154363" y="1376363"/>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78" name="Text Box 22">
            <a:extLst>
              <a:ext uri="{FF2B5EF4-FFF2-40B4-BE49-F238E27FC236}">
                <a16:creationId xmlns:a16="http://schemas.microsoft.com/office/drawing/2014/main" id="{D52ACFC8-06E0-4BBB-8FF6-731AA51426CA}"/>
              </a:ext>
            </a:extLst>
          </p:cNvPr>
          <p:cNvSpPr txBox="1">
            <a:spLocks noChangeArrowheads="1"/>
          </p:cNvSpPr>
          <p:nvPr/>
        </p:nvSpPr>
        <p:spPr bwMode="auto">
          <a:xfrm>
            <a:off x="5946775" y="1376363"/>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79" name="Text Box 23">
            <a:extLst>
              <a:ext uri="{FF2B5EF4-FFF2-40B4-BE49-F238E27FC236}">
                <a16:creationId xmlns:a16="http://schemas.microsoft.com/office/drawing/2014/main" id="{9CB0EA6B-3D00-4BA8-8663-CA48AFE99752}"/>
              </a:ext>
            </a:extLst>
          </p:cNvPr>
          <p:cNvSpPr txBox="1">
            <a:spLocks noChangeArrowheads="1"/>
          </p:cNvSpPr>
          <p:nvPr/>
        </p:nvSpPr>
        <p:spPr bwMode="auto">
          <a:xfrm>
            <a:off x="3154363" y="2921000"/>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0" name="Text Box 24">
            <a:extLst>
              <a:ext uri="{FF2B5EF4-FFF2-40B4-BE49-F238E27FC236}">
                <a16:creationId xmlns:a16="http://schemas.microsoft.com/office/drawing/2014/main" id="{6699B58C-C507-496E-9C30-09A1F0994D67}"/>
              </a:ext>
            </a:extLst>
          </p:cNvPr>
          <p:cNvSpPr txBox="1">
            <a:spLocks noChangeArrowheads="1"/>
          </p:cNvSpPr>
          <p:nvPr/>
        </p:nvSpPr>
        <p:spPr bwMode="auto">
          <a:xfrm>
            <a:off x="3802063" y="2921000"/>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1" name="Text Box 25">
            <a:extLst>
              <a:ext uri="{FF2B5EF4-FFF2-40B4-BE49-F238E27FC236}">
                <a16:creationId xmlns:a16="http://schemas.microsoft.com/office/drawing/2014/main" id="{AF8A4EC5-B8FC-4DCC-B85E-CC06B26D5FDD}"/>
              </a:ext>
            </a:extLst>
          </p:cNvPr>
          <p:cNvSpPr txBox="1">
            <a:spLocks noChangeArrowheads="1"/>
          </p:cNvSpPr>
          <p:nvPr/>
        </p:nvSpPr>
        <p:spPr bwMode="auto">
          <a:xfrm>
            <a:off x="5299075" y="2921000"/>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2" name="Text Box 26">
            <a:extLst>
              <a:ext uri="{FF2B5EF4-FFF2-40B4-BE49-F238E27FC236}">
                <a16:creationId xmlns:a16="http://schemas.microsoft.com/office/drawing/2014/main" id="{25078FE2-414B-4C5E-BD4C-465D2342F99B}"/>
              </a:ext>
            </a:extLst>
          </p:cNvPr>
          <p:cNvSpPr txBox="1">
            <a:spLocks noChangeArrowheads="1"/>
          </p:cNvSpPr>
          <p:nvPr/>
        </p:nvSpPr>
        <p:spPr bwMode="auto">
          <a:xfrm>
            <a:off x="5946775" y="2921000"/>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3" name="Text Box 27">
            <a:extLst>
              <a:ext uri="{FF2B5EF4-FFF2-40B4-BE49-F238E27FC236}">
                <a16:creationId xmlns:a16="http://schemas.microsoft.com/office/drawing/2014/main" id="{0B2B8CDC-962A-4A76-939C-5CB812F3DC02}"/>
              </a:ext>
            </a:extLst>
          </p:cNvPr>
          <p:cNvSpPr txBox="1">
            <a:spLocks noChangeArrowheads="1"/>
          </p:cNvSpPr>
          <p:nvPr/>
        </p:nvSpPr>
        <p:spPr bwMode="auto">
          <a:xfrm>
            <a:off x="3802063" y="4084638"/>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4" name="Text Box 28">
            <a:extLst>
              <a:ext uri="{FF2B5EF4-FFF2-40B4-BE49-F238E27FC236}">
                <a16:creationId xmlns:a16="http://schemas.microsoft.com/office/drawing/2014/main" id="{8A6D5942-72A9-4CF6-9BA4-96472E4FE046}"/>
              </a:ext>
            </a:extLst>
          </p:cNvPr>
          <p:cNvSpPr txBox="1">
            <a:spLocks noChangeArrowheads="1"/>
          </p:cNvSpPr>
          <p:nvPr/>
        </p:nvSpPr>
        <p:spPr bwMode="auto">
          <a:xfrm>
            <a:off x="4160838" y="3613150"/>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5" name="Text Box 29">
            <a:extLst>
              <a:ext uri="{FF2B5EF4-FFF2-40B4-BE49-F238E27FC236}">
                <a16:creationId xmlns:a16="http://schemas.microsoft.com/office/drawing/2014/main" id="{3A2BA45F-F595-4235-9260-DD40FA0A6F15}"/>
              </a:ext>
            </a:extLst>
          </p:cNvPr>
          <p:cNvSpPr txBox="1">
            <a:spLocks noChangeArrowheads="1"/>
          </p:cNvSpPr>
          <p:nvPr/>
        </p:nvSpPr>
        <p:spPr bwMode="auto">
          <a:xfrm>
            <a:off x="4708525" y="3617913"/>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454686" name="Text Box 30">
            <a:extLst>
              <a:ext uri="{FF2B5EF4-FFF2-40B4-BE49-F238E27FC236}">
                <a16:creationId xmlns:a16="http://schemas.microsoft.com/office/drawing/2014/main" id="{0BA2CBFB-19CC-428F-A178-827BC583811B}"/>
              </a:ext>
            </a:extLst>
          </p:cNvPr>
          <p:cNvSpPr txBox="1">
            <a:spLocks noChangeArrowheads="1"/>
          </p:cNvSpPr>
          <p:nvPr/>
        </p:nvSpPr>
        <p:spPr bwMode="auto">
          <a:xfrm>
            <a:off x="5275263" y="4084638"/>
            <a:ext cx="282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sz="2000">
                <a:effectLst>
                  <a:outerShdw blurRad="38100" dist="38100" dir="2700000" algn="tl">
                    <a:srgbClr val="000000"/>
                  </a:outerShdw>
                </a:effectLst>
                <a:ea typeface="ヒラギノ角ゴ Pro W3" pitchFamily="124" charset="-128"/>
                <a:cs typeface="+mn-cs"/>
              </a:rPr>
              <a:t>*</a:t>
            </a:r>
          </a:p>
        </p:txBody>
      </p:sp>
      <p:sp>
        <p:nvSpPr>
          <p:cNvPr id="23578" name="Rectangle 31">
            <a:extLst>
              <a:ext uri="{FF2B5EF4-FFF2-40B4-BE49-F238E27FC236}">
                <a16:creationId xmlns:a16="http://schemas.microsoft.com/office/drawing/2014/main" id="{97389084-163B-458A-9034-BD89C6FDB525}"/>
              </a:ext>
            </a:extLst>
          </p:cNvPr>
          <p:cNvSpPr>
            <a:spLocks noChangeArrowheads="1"/>
          </p:cNvSpPr>
          <p:nvPr/>
        </p:nvSpPr>
        <p:spPr bwMode="auto">
          <a:xfrm rot="10800000" flipV="1">
            <a:off x="3030538" y="1616075"/>
            <a:ext cx="1271587" cy="742950"/>
          </a:xfrm>
          <a:prstGeom prst="rect">
            <a:avLst/>
          </a:prstGeom>
          <a:solidFill>
            <a:schemeClr va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Project</a:t>
            </a:r>
          </a:p>
          <a:p>
            <a:pPr algn="ctr" eaLnBrk="1" hangingPunct="1"/>
            <a:r>
              <a:rPr lang="en-US" altLang="en-US" sz="1600" b="1">
                <a:solidFill>
                  <a:schemeClr val="bg2"/>
                </a:solidFill>
              </a:rPr>
              <a:t>Structure</a:t>
            </a:r>
          </a:p>
        </p:txBody>
      </p:sp>
      <p:sp>
        <p:nvSpPr>
          <p:cNvPr id="23579" name="Rectangle 32">
            <a:extLst>
              <a:ext uri="{FF2B5EF4-FFF2-40B4-BE49-F238E27FC236}">
                <a16:creationId xmlns:a16="http://schemas.microsoft.com/office/drawing/2014/main" id="{C7157983-01EF-436F-9D5F-2CA26442FE26}"/>
              </a:ext>
            </a:extLst>
          </p:cNvPr>
          <p:cNvSpPr>
            <a:spLocks noChangeArrowheads="1"/>
          </p:cNvSpPr>
          <p:nvPr/>
        </p:nvSpPr>
        <p:spPr bwMode="auto">
          <a:xfrm rot="10800000" flipV="1">
            <a:off x="5124450" y="1616075"/>
            <a:ext cx="1271588" cy="742950"/>
          </a:xfrm>
          <a:prstGeom prst="rect">
            <a:avLst/>
          </a:prstGeom>
          <a:solidFill>
            <a:schemeClr va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Iteration</a:t>
            </a:r>
          </a:p>
          <a:p>
            <a:pPr algn="ctr" eaLnBrk="1" hangingPunct="1"/>
            <a:r>
              <a:rPr lang="en-US" altLang="en-US" sz="1600" b="1">
                <a:solidFill>
                  <a:schemeClr val="bg2"/>
                </a:solidFill>
              </a:rPr>
              <a:t>Structure</a:t>
            </a:r>
          </a:p>
        </p:txBody>
      </p:sp>
      <p:sp>
        <p:nvSpPr>
          <p:cNvPr id="23580" name="Rectangle 33">
            <a:extLst>
              <a:ext uri="{FF2B5EF4-FFF2-40B4-BE49-F238E27FC236}">
                <a16:creationId xmlns:a16="http://schemas.microsoft.com/office/drawing/2014/main" id="{18D7C12E-0363-4A62-B4CA-03BBBA6EDF19}"/>
              </a:ext>
            </a:extLst>
          </p:cNvPr>
          <p:cNvSpPr>
            <a:spLocks noChangeArrowheads="1"/>
          </p:cNvSpPr>
          <p:nvPr/>
        </p:nvSpPr>
        <p:spPr bwMode="auto">
          <a:xfrm rot="10800000" flipV="1">
            <a:off x="4084638" y="2921000"/>
            <a:ext cx="1190625" cy="742950"/>
          </a:xfrm>
          <a:prstGeom prst="rect">
            <a:avLst/>
          </a:prstGeom>
          <a:solidFill>
            <a:schemeClr va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Work</a:t>
            </a:r>
          </a:p>
          <a:p>
            <a:pPr algn="ctr" eaLnBrk="1" hangingPunct="1"/>
            <a:r>
              <a:rPr lang="en-US" altLang="en-US" sz="1600" b="1">
                <a:solidFill>
                  <a:schemeClr val="bg2"/>
                </a:solidFill>
              </a:rPr>
              <a:t>Item</a:t>
            </a:r>
          </a:p>
        </p:txBody>
      </p:sp>
      <p:sp>
        <p:nvSpPr>
          <p:cNvPr id="23581" name="Line 34">
            <a:extLst>
              <a:ext uri="{FF2B5EF4-FFF2-40B4-BE49-F238E27FC236}">
                <a16:creationId xmlns:a16="http://schemas.microsoft.com/office/drawing/2014/main" id="{78BEE24C-79EB-4A1B-8ED8-7B6788CC7014}"/>
              </a:ext>
            </a:extLst>
          </p:cNvPr>
          <p:cNvSpPr>
            <a:spLocks noChangeShapeType="1"/>
          </p:cNvSpPr>
          <p:nvPr/>
        </p:nvSpPr>
        <p:spPr bwMode="auto">
          <a:xfrm>
            <a:off x="2563813" y="3633788"/>
            <a:ext cx="0" cy="2249487"/>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82" name="Line 35">
            <a:extLst>
              <a:ext uri="{FF2B5EF4-FFF2-40B4-BE49-F238E27FC236}">
                <a16:creationId xmlns:a16="http://schemas.microsoft.com/office/drawing/2014/main" id="{7487814B-13C1-4458-BC1F-D12FC378BA1F}"/>
              </a:ext>
            </a:extLst>
          </p:cNvPr>
          <p:cNvSpPr>
            <a:spLocks noChangeShapeType="1"/>
          </p:cNvSpPr>
          <p:nvPr/>
        </p:nvSpPr>
        <p:spPr bwMode="auto">
          <a:xfrm>
            <a:off x="4060825" y="5902325"/>
            <a:ext cx="1497013"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83" name="Line 36">
            <a:extLst>
              <a:ext uri="{FF2B5EF4-FFF2-40B4-BE49-F238E27FC236}">
                <a16:creationId xmlns:a16="http://schemas.microsoft.com/office/drawing/2014/main" id="{F93DD0AE-D6B0-4F2D-B8E6-48261B0FD301}"/>
              </a:ext>
            </a:extLst>
          </p:cNvPr>
          <p:cNvSpPr>
            <a:spLocks noChangeShapeType="1"/>
          </p:cNvSpPr>
          <p:nvPr/>
        </p:nvSpPr>
        <p:spPr bwMode="auto">
          <a:xfrm>
            <a:off x="5816600" y="4987925"/>
            <a:ext cx="0" cy="76200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84" name="Line 37">
            <a:extLst>
              <a:ext uri="{FF2B5EF4-FFF2-40B4-BE49-F238E27FC236}">
                <a16:creationId xmlns:a16="http://schemas.microsoft.com/office/drawing/2014/main" id="{408DA206-ED43-40AD-B96F-A4B44C91219F}"/>
              </a:ext>
            </a:extLst>
          </p:cNvPr>
          <p:cNvSpPr>
            <a:spLocks noChangeShapeType="1"/>
          </p:cNvSpPr>
          <p:nvPr/>
        </p:nvSpPr>
        <p:spPr bwMode="auto">
          <a:xfrm>
            <a:off x="2563813" y="5902325"/>
            <a:ext cx="1497012"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3585" name="AutoShape 38">
            <a:extLst>
              <a:ext uri="{FF2B5EF4-FFF2-40B4-BE49-F238E27FC236}">
                <a16:creationId xmlns:a16="http://schemas.microsoft.com/office/drawing/2014/main" id="{79DC41BE-11F6-4559-912A-327727EA54F8}"/>
              </a:ext>
            </a:extLst>
          </p:cNvPr>
          <p:cNvCxnSpPr>
            <a:cxnSpLocks noChangeShapeType="1"/>
          </p:cNvCxnSpPr>
          <p:nvPr/>
        </p:nvCxnSpPr>
        <p:spPr bwMode="auto">
          <a:xfrm>
            <a:off x="4217988" y="4683125"/>
            <a:ext cx="1057275" cy="1047750"/>
          </a:xfrm>
          <a:prstGeom prst="bentConnector3">
            <a:avLst>
              <a:gd name="adj1" fmla="val 49852"/>
            </a:avLst>
          </a:prstGeom>
          <a:noFill/>
          <a:ln w="2857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86" name="Rectangle 39">
            <a:extLst>
              <a:ext uri="{FF2B5EF4-FFF2-40B4-BE49-F238E27FC236}">
                <a16:creationId xmlns:a16="http://schemas.microsoft.com/office/drawing/2014/main" id="{2C80C2F7-66DC-4C46-AD53-C89985156724}"/>
              </a:ext>
            </a:extLst>
          </p:cNvPr>
          <p:cNvSpPr>
            <a:spLocks noChangeArrowheads="1"/>
          </p:cNvSpPr>
          <p:nvPr/>
        </p:nvSpPr>
        <p:spPr bwMode="auto">
          <a:xfrm rot="10800000" flipV="1">
            <a:off x="2921000" y="5521325"/>
            <a:ext cx="1271588" cy="742950"/>
          </a:xfrm>
          <a:prstGeom prst="rect">
            <a:avLst/>
          </a:prstGeom>
          <a:solidFill>
            <a:schemeClr val="fo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Label</a:t>
            </a:r>
          </a:p>
        </p:txBody>
      </p:sp>
      <p:sp>
        <p:nvSpPr>
          <p:cNvPr id="23587" name="Rectangle 40">
            <a:extLst>
              <a:ext uri="{FF2B5EF4-FFF2-40B4-BE49-F238E27FC236}">
                <a16:creationId xmlns:a16="http://schemas.microsoft.com/office/drawing/2014/main" id="{F78E1DA2-CA1C-43F4-B867-F721E9B42B1F}"/>
              </a:ext>
            </a:extLst>
          </p:cNvPr>
          <p:cNvSpPr>
            <a:spLocks noChangeArrowheads="1"/>
          </p:cNvSpPr>
          <p:nvPr/>
        </p:nvSpPr>
        <p:spPr bwMode="auto">
          <a:xfrm rot="10800000" flipV="1">
            <a:off x="5207000" y="5521325"/>
            <a:ext cx="1271588" cy="742950"/>
          </a:xfrm>
          <a:prstGeom prst="rect">
            <a:avLst/>
          </a:prstGeom>
          <a:solidFill>
            <a:schemeClr val="fo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Versioned</a:t>
            </a:r>
          </a:p>
          <a:p>
            <a:pPr algn="ctr" eaLnBrk="1" hangingPunct="1"/>
            <a:r>
              <a:rPr lang="en-US" altLang="en-US" sz="1600" b="1">
                <a:solidFill>
                  <a:schemeClr val="bg2"/>
                </a:solidFill>
              </a:rPr>
              <a:t>Item</a:t>
            </a:r>
          </a:p>
        </p:txBody>
      </p:sp>
      <p:sp>
        <p:nvSpPr>
          <p:cNvPr id="23588" name="Rectangle 41">
            <a:extLst>
              <a:ext uri="{FF2B5EF4-FFF2-40B4-BE49-F238E27FC236}">
                <a16:creationId xmlns:a16="http://schemas.microsoft.com/office/drawing/2014/main" id="{82BBB577-AE94-4332-9A31-B1A94DAE498F}"/>
              </a:ext>
            </a:extLst>
          </p:cNvPr>
          <p:cNvSpPr>
            <a:spLocks noChangeArrowheads="1"/>
          </p:cNvSpPr>
          <p:nvPr/>
        </p:nvSpPr>
        <p:spPr bwMode="auto">
          <a:xfrm rot="10800000" flipV="1">
            <a:off x="2944813" y="4311650"/>
            <a:ext cx="1271587" cy="742950"/>
          </a:xfrm>
          <a:prstGeom prst="rect">
            <a:avLst/>
          </a:prstGeom>
          <a:solidFill>
            <a:schemeClr val="fo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Latest</a:t>
            </a:r>
          </a:p>
          <a:p>
            <a:pPr algn="ctr" eaLnBrk="1" hangingPunct="1"/>
            <a:r>
              <a:rPr lang="en-US" altLang="en-US" sz="1600" b="1">
                <a:solidFill>
                  <a:schemeClr val="bg2"/>
                </a:solidFill>
              </a:rPr>
              <a:t>Item</a:t>
            </a:r>
          </a:p>
          <a:p>
            <a:pPr algn="ctr" eaLnBrk="1" hangingPunct="1"/>
            <a:r>
              <a:rPr lang="en-US" altLang="en-US" sz="1600" b="1">
                <a:solidFill>
                  <a:schemeClr val="bg2"/>
                </a:solidFill>
              </a:rPr>
              <a:t>Version</a:t>
            </a:r>
          </a:p>
        </p:txBody>
      </p:sp>
      <p:sp>
        <p:nvSpPr>
          <p:cNvPr id="23589" name="Rectangle 42">
            <a:extLst>
              <a:ext uri="{FF2B5EF4-FFF2-40B4-BE49-F238E27FC236}">
                <a16:creationId xmlns:a16="http://schemas.microsoft.com/office/drawing/2014/main" id="{1737C61E-4CB9-460B-B8BD-00C63689E386}"/>
              </a:ext>
            </a:extLst>
          </p:cNvPr>
          <p:cNvSpPr>
            <a:spLocks noChangeArrowheads="1"/>
          </p:cNvSpPr>
          <p:nvPr/>
        </p:nvSpPr>
        <p:spPr bwMode="auto">
          <a:xfrm rot="10800000" flipV="1">
            <a:off x="5145088" y="4311650"/>
            <a:ext cx="1271587" cy="742950"/>
          </a:xfrm>
          <a:prstGeom prst="rect">
            <a:avLst/>
          </a:prstGeom>
          <a:solidFill>
            <a:schemeClr val="fo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Changeset</a:t>
            </a:r>
          </a:p>
        </p:txBody>
      </p:sp>
      <p:sp>
        <p:nvSpPr>
          <p:cNvPr id="23590" name="Rectangle 43">
            <a:extLst>
              <a:ext uri="{FF2B5EF4-FFF2-40B4-BE49-F238E27FC236}">
                <a16:creationId xmlns:a16="http://schemas.microsoft.com/office/drawing/2014/main" id="{FA706FC3-6A55-4CB5-822D-6F92A472ABC3}"/>
              </a:ext>
            </a:extLst>
          </p:cNvPr>
          <p:cNvSpPr>
            <a:spLocks noChangeArrowheads="1"/>
          </p:cNvSpPr>
          <p:nvPr/>
        </p:nvSpPr>
        <p:spPr bwMode="auto">
          <a:xfrm rot="10800000" flipV="1">
            <a:off x="1882775" y="2921000"/>
            <a:ext cx="1271588" cy="742950"/>
          </a:xfrm>
          <a:prstGeom prst="rect">
            <a:avLst/>
          </a:prstGeom>
          <a:solidFill>
            <a:schemeClr val="tx2"/>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Build</a:t>
            </a:r>
          </a:p>
        </p:txBody>
      </p:sp>
      <p:sp>
        <p:nvSpPr>
          <p:cNvPr id="23591" name="Rectangle 44">
            <a:extLst>
              <a:ext uri="{FF2B5EF4-FFF2-40B4-BE49-F238E27FC236}">
                <a16:creationId xmlns:a16="http://schemas.microsoft.com/office/drawing/2014/main" id="{20A675F7-21E5-4A58-8D2C-AF80D1783D0D}"/>
              </a:ext>
            </a:extLst>
          </p:cNvPr>
          <p:cNvSpPr>
            <a:spLocks noChangeArrowheads="1"/>
          </p:cNvSpPr>
          <p:nvPr/>
        </p:nvSpPr>
        <p:spPr bwMode="auto">
          <a:xfrm rot="10800000" flipV="1">
            <a:off x="6245225" y="2921000"/>
            <a:ext cx="1271588" cy="742950"/>
          </a:xfrm>
          <a:prstGeom prst="rect">
            <a:avLst/>
          </a:prstGeom>
          <a:solidFill>
            <a:schemeClr val="tx2"/>
          </a:solidFill>
          <a:ln>
            <a:noFill/>
          </a:ln>
          <a:effectLst>
            <a:outerShdw dist="107763" dir="2700000" algn="ctr" rotWithShape="0">
              <a:schemeClr val="bg2">
                <a:alpha val="50000"/>
              </a:schemeClr>
            </a:outer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rPr>
              <a:t>Test</a:t>
            </a:r>
          </a:p>
          <a:p>
            <a:pPr algn="ctr" eaLnBrk="1" hangingPunct="1"/>
            <a:r>
              <a:rPr lang="en-US" altLang="en-US" sz="1600" b="1">
                <a:solidFill>
                  <a:schemeClr val="bg2"/>
                </a:solidFill>
              </a:rPr>
              <a:t>Result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37" name="Rectangle 29">
            <a:extLst>
              <a:ext uri="{FF2B5EF4-FFF2-40B4-BE49-F238E27FC236}">
                <a16:creationId xmlns:a16="http://schemas.microsoft.com/office/drawing/2014/main" id="{750307F0-368D-4722-B2DF-C7C2F63E418E}"/>
              </a:ext>
            </a:extLst>
          </p:cNvPr>
          <p:cNvSpPr>
            <a:spLocks noGrp="1" noChangeArrowheads="1"/>
          </p:cNvSpPr>
          <p:nvPr>
            <p:ph type="subTitle" idx="1"/>
          </p:nvPr>
        </p:nvSpPr>
        <p:spPr>
          <a:xfrm>
            <a:off x="1398588" y="3860800"/>
            <a:ext cx="6934200" cy="1077913"/>
          </a:xfrm>
        </p:spPr>
        <p:txBody>
          <a:bodyPr/>
          <a:lstStyle/>
          <a:p>
            <a:pPr eaLnBrk="1" hangingPunct="1"/>
            <a:r>
              <a:rPr lang="en-US" altLang="en-US" sz="2400">
                <a:latin typeface="Calibri Light" panose="020F0302020204030204" pitchFamily="34" charset="0"/>
                <a:cs typeface="Calibri Light" panose="020F0302020204030204" pitchFamily="34" charset="0"/>
              </a:rPr>
              <a:t>Lothar Wieske</a:t>
            </a:r>
          </a:p>
          <a:p>
            <a:pPr eaLnBrk="1" hangingPunct="1"/>
            <a:r>
              <a:rPr lang="de-DE" altLang="en-US" sz="2400">
                <a:latin typeface="Calibri Light" panose="020F0302020204030204" pitchFamily="34" charset="0"/>
                <a:cs typeface="Calibri Light" panose="020F0302020204030204" pitchFamily="34" charset="0"/>
              </a:rPr>
              <a:t>Lifecycle Management Technology Specialist</a:t>
            </a:r>
            <a:endParaRPr lang="en-US" altLang="en-US" sz="2400">
              <a:latin typeface="Calibri Light" panose="020F0302020204030204" pitchFamily="34" charset="0"/>
              <a:cs typeface="Calibri Light" panose="020F0302020204030204" pitchFamily="34" charset="0"/>
            </a:endParaRPr>
          </a:p>
          <a:p>
            <a:pPr eaLnBrk="1" hangingPunct="1"/>
            <a:r>
              <a:rPr lang="de-DE" altLang="en-US" sz="2400">
                <a:latin typeface="Calibri Light" panose="020F0302020204030204" pitchFamily="34" charset="0"/>
                <a:cs typeface="Calibri Light" panose="020F0302020204030204" pitchFamily="34" charset="0"/>
              </a:rPr>
              <a:t>Microsoft Deutschland GmbH</a:t>
            </a:r>
            <a:endParaRPr lang="en-US" altLang="en-US" sz="2400">
              <a:latin typeface="Calibri Light" panose="020F0302020204030204" pitchFamily="34" charset="0"/>
              <a:cs typeface="Calibri Light" panose="020F0302020204030204" pitchFamily="34" charset="0"/>
            </a:endParaRPr>
          </a:p>
        </p:txBody>
      </p:sp>
      <p:sp>
        <p:nvSpPr>
          <p:cNvPr id="350210" name="Rectangle 2">
            <a:extLst>
              <a:ext uri="{FF2B5EF4-FFF2-40B4-BE49-F238E27FC236}">
                <a16:creationId xmlns:a16="http://schemas.microsoft.com/office/drawing/2014/main" id="{0CBDE01D-0A66-4F6A-86F6-EC1DDFADBA01}"/>
              </a:ext>
            </a:extLst>
          </p:cNvPr>
          <p:cNvSpPr>
            <a:spLocks noGrp="1" noChangeArrowheads="1"/>
          </p:cNvSpPr>
          <p:nvPr>
            <p:ph type="ctrTitle"/>
          </p:nvPr>
        </p:nvSpPr>
        <p:spPr>
          <a:xfrm>
            <a:off x="1195388" y="822325"/>
            <a:ext cx="7567612" cy="1079500"/>
          </a:xfrm>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en-US" sz="3600">
                <a:latin typeface="Calibri Light" panose="020F0302020204030204" pitchFamily="34" charset="0"/>
                <a:cs typeface="Calibri Light" panose="020F0302020204030204" pitchFamily="34" charset="0"/>
              </a:rPr>
              <a:t>Demo:</a:t>
            </a:r>
            <a:br>
              <a:rPr lang="en-US" altLang="en-US" sz="3600">
                <a:latin typeface="Calibri Light" panose="020F0302020204030204" pitchFamily="34" charset="0"/>
                <a:cs typeface="Calibri Light" panose="020F0302020204030204" pitchFamily="34" charset="0"/>
              </a:rPr>
            </a:br>
            <a:r>
              <a:rPr lang="en-US" altLang="en-US" sz="3600">
                <a:latin typeface="Calibri Light" panose="020F0302020204030204" pitchFamily="34" charset="0"/>
                <a:cs typeface="Calibri Light" panose="020F0302020204030204" pitchFamily="34" charset="0"/>
              </a:rPr>
              <a:t>Process Templates + Work Items</a:t>
            </a:r>
          </a:p>
        </p:txBody>
      </p:sp>
      <p:pic>
        <p:nvPicPr>
          <p:cNvPr id="24580" name="Picture 25" descr="demo-bar">
            <a:extLst>
              <a:ext uri="{FF2B5EF4-FFF2-40B4-BE49-F238E27FC236}">
                <a16:creationId xmlns:a16="http://schemas.microsoft.com/office/drawing/2014/main" id="{07F5D6C1-5A1B-4CE3-A2A3-CB0914CD4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1901825"/>
            <a:ext cx="45148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fade">
                                      <p:cBhvr>
                                        <p:cTn id="7" dur="1000"/>
                                        <p:tgtEl>
                                          <p:spTgt spid="3502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0237"/>
                                        </p:tgtEl>
                                        <p:attrNameLst>
                                          <p:attrName>style.visibility</p:attrName>
                                        </p:attrNameLst>
                                      </p:cBhvr>
                                      <p:to>
                                        <p:strVal val="visible"/>
                                      </p:to>
                                    </p:set>
                                    <p:animEffect transition="in" filter="fade">
                                      <p:cBhvr>
                                        <p:cTn id="10" dur="1000"/>
                                        <p:tgtEl>
                                          <p:spTgt spid="350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37" grpId="0"/>
      <p:bldP spid="3502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A40EF17-EF60-49FE-92A4-713CA339B15A}"/>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TFS - Version Control</a:t>
            </a:r>
          </a:p>
        </p:txBody>
      </p:sp>
      <p:sp>
        <p:nvSpPr>
          <p:cNvPr id="26627" name="Rectangle 3">
            <a:extLst>
              <a:ext uri="{FF2B5EF4-FFF2-40B4-BE49-F238E27FC236}">
                <a16:creationId xmlns:a16="http://schemas.microsoft.com/office/drawing/2014/main" id="{34EF7CF3-4515-4998-94EA-DF54938674A0}"/>
              </a:ext>
            </a:extLst>
          </p:cNvPr>
          <p:cNvSpPr>
            <a:spLocks noGrp="1" noChangeArrowheads="1"/>
          </p:cNvSpPr>
          <p:nvPr>
            <p:ph idx="1"/>
          </p:nvPr>
        </p:nvSpPr>
        <p:spPr>
          <a:xfrm>
            <a:off x="304800" y="1219200"/>
            <a:ext cx="8229600" cy="5584825"/>
          </a:xfrm>
        </p:spPr>
        <p:txBody>
          <a:bodyPr/>
          <a:lstStyle/>
          <a:p>
            <a:pPr eaLnBrk="1" hangingPunct="1">
              <a:lnSpc>
                <a:spcPct val="70000"/>
              </a:lnSpc>
            </a:pPr>
            <a:r>
              <a:rPr lang="en-US" altLang="en-US" sz="1800">
                <a:latin typeface="Calibri Light" panose="020F0302020204030204" pitchFamily="34" charset="0"/>
                <a:cs typeface="Calibri Light" panose="020F0302020204030204" pitchFamily="34" charset="0"/>
              </a:rPr>
              <a:t>Changesets</a:t>
            </a:r>
          </a:p>
          <a:p>
            <a:pPr lvl="1" eaLnBrk="1" hangingPunct="1">
              <a:lnSpc>
                <a:spcPct val="70000"/>
              </a:lnSpc>
            </a:pPr>
            <a:r>
              <a:rPr lang="en-US" altLang="en-US">
                <a:latin typeface="Calibri Light" panose="020F0302020204030204" pitchFamily="34" charset="0"/>
                <a:cs typeface="Calibri Light" panose="020F0302020204030204" pitchFamily="34" charset="0"/>
              </a:rPr>
              <a:t>Logical container for atomic checkins</a:t>
            </a:r>
          </a:p>
          <a:p>
            <a:pPr lvl="1" eaLnBrk="1" hangingPunct="1">
              <a:lnSpc>
                <a:spcPct val="70000"/>
              </a:lnSpc>
            </a:pPr>
            <a:r>
              <a:rPr lang="en-US" altLang="en-US">
                <a:latin typeface="Calibri Light" panose="020F0302020204030204" pitchFamily="34" charset="0"/>
                <a:cs typeface="Calibri Light" panose="020F0302020204030204" pitchFamily="34" charset="0"/>
              </a:rPr>
              <a:t>Lifecycle elements</a:t>
            </a:r>
          </a:p>
          <a:p>
            <a:pPr lvl="2" eaLnBrk="1" hangingPunct="1">
              <a:lnSpc>
                <a:spcPct val="70000"/>
              </a:lnSpc>
            </a:pPr>
            <a:r>
              <a:rPr lang="en-US" altLang="en-US" sz="1400">
                <a:latin typeface="Calibri Light" panose="020F0302020204030204" pitchFamily="34" charset="0"/>
                <a:cs typeface="Calibri Light" panose="020F0302020204030204" pitchFamily="34" charset="0"/>
              </a:rPr>
              <a:t>Work items</a:t>
            </a:r>
          </a:p>
          <a:p>
            <a:pPr lvl="2" eaLnBrk="1" hangingPunct="1">
              <a:lnSpc>
                <a:spcPct val="70000"/>
              </a:lnSpc>
            </a:pPr>
            <a:r>
              <a:rPr lang="en-US" altLang="en-US" sz="1400">
                <a:latin typeface="Calibri Light" panose="020F0302020204030204" pitchFamily="34" charset="0"/>
                <a:cs typeface="Calibri Light" panose="020F0302020204030204" pitchFamily="34" charset="0"/>
              </a:rPr>
              <a:t>Check-in notes</a:t>
            </a:r>
          </a:p>
          <a:p>
            <a:pPr lvl="2" eaLnBrk="1" hangingPunct="1">
              <a:lnSpc>
                <a:spcPct val="70000"/>
              </a:lnSpc>
            </a:pPr>
            <a:r>
              <a:rPr lang="en-US" altLang="en-US" sz="1400">
                <a:latin typeface="Calibri Light" panose="020F0302020204030204" pitchFamily="34" charset="0"/>
                <a:cs typeface="Calibri Light" panose="020F0302020204030204" pitchFamily="34" charset="0"/>
              </a:rPr>
              <a:t>Policy warnings</a:t>
            </a:r>
          </a:p>
          <a:p>
            <a:pPr eaLnBrk="1" hangingPunct="1">
              <a:lnSpc>
                <a:spcPct val="70000"/>
              </a:lnSpc>
            </a:pPr>
            <a:r>
              <a:rPr lang="en-US" altLang="en-US" sz="1800">
                <a:latin typeface="Calibri Light" panose="020F0302020204030204" pitchFamily="34" charset="0"/>
                <a:cs typeface="Calibri Light" panose="020F0302020204030204" pitchFamily="34" charset="0"/>
              </a:rPr>
              <a:t>Shelvesets</a:t>
            </a:r>
          </a:p>
          <a:p>
            <a:pPr lvl="1" eaLnBrk="1" hangingPunct="1">
              <a:lnSpc>
                <a:spcPct val="70000"/>
              </a:lnSpc>
            </a:pPr>
            <a:r>
              <a:rPr lang="en-US" altLang="en-US">
                <a:latin typeface="Calibri Light" panose="020F0302020204030204" pitchFamily="34" charset="0"/>
                <a:cs typeface="Calibri Light" panose="020F0302020204030204" pitchFamily="34" charset="0"/>
              </a:rPr>
              <a:t>Set aside changes without checkin</a:t>
            </a:r>
          </a:p>
          <a:p>
            <a:pPr lvl="1" eaLnBrk="1" hangingPunct="1">
              <a:lnSpc>
                <a:spcPct val="70000"/>
              </a:lnSpc>
            </a:pPr>
            <a:r>
              <a:rPr lang="en-US" altLang="en-US">
                <a:latin typeface="Calibri Light" panose="020F0302020204030204" pitchFamily="34" charset="0"/>
                <a:cs typeface="Calibri Light" panose="020F0302020204030204" pitchFamily="34" charset="0"/>
              </a:rPr>
              <a:t>Examples</a:t>
            </a:r>
          </a:p>
          <a:p>
            <a:pPr lvl="2" eaLnBrk="1" hangingPunct="1">
              <a:lnSpc>
                <a:spcPct val="70000"/>
              </a:lnSpc>
            </a:pPr>
            <a:r>
              <a:rPr lang="en-US" altLang="en-US" sz="1400">
                <a:latin typeface="Calibri Light" panose="020F0302020204030204" pitchFamily="34" charset="0"/>
                <a:cs typeface="Calibri Light" panose="020F0302020204030204" pitchFamily="34" charset="0"/>
              </a:rPr>
              <a:t>Interrupt</a:t>
            </a:r>
          </a:p>
          <a:p>
            <a:pPr lvl="2" eaLnBrk="1" hangingPunct="1">
              <a:lnSpc>
                <a:spcPct val="70000"/>
              </a:lnSpc>
            </a:pPr>
            <a:r>
              <a:rPr lang="en-US" altLang="en-US" sz="1400">
                <a:latin typeface="Calibri Light" panose="020F0302020204030204" pitchFamily="34" charset="0"/>
                <a:cs typeface="Calibri Light" panose="020F0302020204030204" pitchFamily="34" charset="0"/>
              </a:rPr>
              <a:t>Integration</a:t>
            </a:r>
          </a:p>
          <a:p>
            <a:pPr lvl="2" eaLnBrk="1" hangingPunct="1">
              <a:lnSpc>
                <a:spcPct val="70000"/>
              </a:lnSpc>
            </a:pPr>
            <a:r>
              <a:rPr lang="en-US" altLang="en-US" sz="1400">
                <a:latin typeface="Calibri Light" panose="020F0302020204030204" pitchFamily="34" charset="0"/>
                <a:cs typeface="Calibri Light" panose="020F0302020204030204" pitchFamily="34" charset="0"/>
              </a:rPr>
              <a:t>Review</a:t>
            </a:r>
          </a:p>
          <a:p>
            <a:pPr lvl="2" eaLnBrk="1" hangingPunct="1">
              <a:lnSpc>
                <a:spcPct val="70000"/>
              </a:lnSpc>
            </a:pPr>
            <a:r>
              <a:rPr lang="en-US" altLang="en-US" sz="1400">
                <a:latin typeface="Calibri Light" panose="020F0302020204030204" pitchFamily="34" charset="0"/>
                <a:cs typeface="Calibri Light" panose="020F0302020204030204" pitchFamily="34" charset="0"/>
              </a:rPr>
              <a:t>Backup</a:t>
            </a:r>
          </a:p>
          <a:p>
            <a:pPr lvl="2" eaLnBrk="1" hangingPunct="1">
              <a:lnSpc>
                <a:spcPct val="70000"/>
              </a:lnSpc>
            </a:pPr>
            <a:r>
              <a:rPr lang="en-US" altLang="en-US" sz="1400">
                <a:latin typeface="Calibri Light" panose="020F0302020204030204" pitchFamily="34" charset="0"/>
                <a:cs typeface="Calibri Light" panose="020F0302020204030204" pitchFamily="34" charset="0"/>
              </a:rPr>
              <a:t>Handoff</a:t>
            </a:r>
          </a:p>
          <a:p>
            <a:pPr eaLnBrk="1" hangingPunct="1">
              <a:lnSpc>
                <a:spcPct val="70000"/>
              </a:lnSpc>
            </a:pPr>
            <a:r>
              <a:rPr lang="en-US" altLang="en-US" sz="1800">
                <a:latin typeface="Calibri Light" panose="020F0302020204030204" pitchFamily="34" charset="0"/>
                <a:cs typeface="Calibri Light" panose="020F0302020204030204" pitchFamily="34" charset="0"/>
              </a:rPr>
              <a:t>Policies</a:t>
            </a:r>
          </a:p>
          <a:p>
            <a:pPr lvl="1" eaLnBrk="1" hangingPunct="1">
              <a:lnSpc>
                <a:spcPct val="70000"/>
              </a:lnSpc>
            </a:pPr>
            <a:r>
              <a:rPr lang="en-US" altLang="en-US">
                <a:latin typeface="Calibri Light" panose="020F0302020204030204" pitchFamily="34" charset="0"/>
                <a:cs typeface="Calibri Light" panose="020F0302020204030204" pitchFamily="34" charset="0"/>
              </a:rPr>
              <a:t>Restrict changes that can be submitted</a:t>
            </a:r>
          </a:p>
          <a:p>
            <a:pPr lvl="2" eaLnBrk="1" hangingPunct="1">
              <a:lnSpc>
                <a:spcPct val="70000"/>
              </a:lnSpc>
            </a:pPr>
            <a:r>
              <a:rPr lang="en-US" altLang="en-US" sz="1400">
                <a:latin typeface="Calibri Light" panose="020F0302020204030204" pitchFamily="34" charset="0"/>
                <a:cs typeface="Calibri Light" panose="020F0302020204030204" pitchFamily="34" charset="0"/>
              </a:rPr>
              <a:t>Work items associated</a:t>
            </a:r>
          </a:p>
          <a:p>
            <a:pPr lvl="2" eaLnBrk="1" hangingPunct="1">
              <a:lnSpc>
                <a:spcPct val="70000"/>
              </a:lnSpc>
            </a:pPr>
            <a:r>
              <a:rPr lang="en-US" altLang="en-US" sz="1400">
                <a:latin typeface="Calibri Light" panose="020F0302020204030204" pitchFamily="34" charset="0"/>
                <a:cs typeface="Calibri Light" panose="020F0302020204030204" pitchFamily="34" charset="0"/>
              </a:rPr>
              <a:t>Checkin tests pass</a:t>
            </a:r>
          </a:p>
          <a:p>
            <a:pPr lvl="2" eaLnBrk="1" hangingPunct="1">
              <a:lnSpc>
                <a:spcPct val="70000"/>
              </a:lnSpc>
            </a:pPr>
            <a:r>
              <a:rPr lang="en-US" altLang="en-US" sz="1400">
                <a:latin typeface="Calibri Light" panose="020F0302020204030204" pitchFamily="34" charset="0"/>
                <a:cs typeface="Calibri Light" panose="020F0302020204030204" pitchFamily="34" charset="0"/>
              </a:rPr>
              <a:t>Static analysis is clean</a:t>
            </a:r>
          </a:p>
          <a:p>
            <a:pPr lvl="1" eaLnBrk="1" hangingPunct="1">
              <a:lnSpc>
                <a:spcPct val="70000"/>
              </a:lnSpc>
            </a:pPr>
            <a:endParaRPr lang="en-US" altLang="en-US">
              <a:latin typeface="Calibri Light" panose="020F0302020204030204" pitchFamily="34" charset="0"/>
              <a:cs typeface="Calibri Light" panose="020F0302020204030204" pitchFamily="34" charset="0"/>
            </a:endParaRPr>
          </a:p>
          <a:p>
            <a:pPr lvl="1" eaLnBrk="1" hangingPunct="1">
              <a:lnSpc>
                <a:spcPct val="70000"/>
              </a:lnSpc>
            </a:pPr>
            <a:r>
              <a:rPr lang="en-US" altLang="en-US">
                <a:latin typeface="Calibri Light" panose="020F0302020204030204" pitchFamily="34" charset="0"/>
                <a:cs typeface="Calibri Light" panose="020F0302020204030204" pitchFamily="34" charset="0"/>
              </a:rPr>
              <a:t>Extensible through plugin model</a:t>
            </a:r>
          </a:p>
          <a:p>
            <a:pPr lvl="2" eaLnBrk="1" hangingPunct="1">
              <a:lnSpc>
                <a:spcPct val="70000"/>
              </a:lnSpc>
            </a:pPr>
            <a:r>
              <a:rPr lang="en-US" altLang="en-US" sz="1400">
                <a:latin typeface="Calibri Light" panose="020F0302020204030204" pitchFamily="34" charset="0"/>
                <a:cs typeface="Calibri Light" panose="020F0302020204030204" pitchFamily="34" charset="0"/>
              </a:rPr>
              <a:t>Build your own!</a:t>
            </a:r>
          </a:p>
          <a:p>
            <a:pPr lvl="2" eaLnBrk="1" hangingPunct="1">
              <a:lnSpc>
                <a:spcPct val="70000"/>
              </a:lnSpc>
            </a:pPr>
            <a:endParaRPr lang="en-US" altLang="en-US" sz="1400">
              <a:latin typeface="Calibri Light" panose="020F0302020204030204" pitchFamily="34" charset="0"/>
              <a:cs typeface="Calibri Light" panose="020F0302020204030204" pitchFamily="34" charset="0"/>
            </a:endParaRPr>
          </a:p>
          <a:p>
            <a:pPr eaLnBrk="1" hangingPunct="1">
              <a:lnSpc>
                <a:spcPct val="70000"/>
              </a:lnSpc>
            </a:pPr>
            <a:endParaRPr lang="en-US" altLang="en-US" sz="1800">
              <a:latin typeface="Calibri Light" panose="020F0302020204030204" pitchFamily="34" charset="0"/>
              <a:cs typeface="Calibri Light" panose="020F0302020204030204" pitchFamily="34" charset="0"/>
            </a:endParaRPr>
          </a:p>
        </p:txBody>
      </p:sp>
      <p:pic>
        <p:nvPicPr>
          <p:cNvPr id="26628" name="Picture 4">
            <a:extLst>
              <a:ext uri="{FF2B5EF4-FFF2-40B4-BE49-F238E27FC236}">
                <a16:creationId xmlns:a16="http://schemas.microsoft.com/office/drawing/2014/main" id="{C096EE83-6E4D-46D5-BC8F-6C1A42DF9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09800"/>
            <a:ext cx="2644775"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629" name="Group 5">
            <a:extLst>
              <a:ext uri="{FF2B5EF4-FFF2-40B4-BE49-F238E27FC236}">
                <a16:creationId xmlns:a16="http://schemas.microsoft.com/office/drawing/2014/main" id="{C5347ED2-E57B-4110-958B-0265CAA3E9B8}"/>
              </a:ext>
            </a:extLst>
          </p:cNvPr>
          <p:cNvGrpSpPr>
            <a:grpSpLocks/>
          </p:cNvGrpSpPr>
          <p:nvPr/>
        </p:nvGrpSpPr>
        <p:grpSpPr bwMode="auto">
          <a:xfrm>
            <a:off x="6989763" y="231775"/>
            <a:ext cx="1897062" cy="1308100"/>
            <a:chOff x="3055" y="178"/>
            <a:chExt cx="1195" cy="824"/>
          </a:xfrm>
        </p:grpSpPr>
        <p:pic>
          <p:nvPicPr>
            <p:cNvPr id="26630" name="Picture 6" descr="GEL Rounded Rectangle amethyst">
              <a:extLst>
                <a:ext uri="{FF2B5EF4-FFF2-40B4-BE49-F238E27FC236}">
                  <a16:creationId xmlns:a16="http://schemas.microsoft.com/office/drawing/2014/main" id="{1190A922-2E2F-482D-A3E3-1A9CA6CFE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 y="244"/>
              <a:ext cx="556"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descr="GEL Rounded Rectangle aquamarine">
              <a:extLst>
                <a:ext uri="{FF2B5EF4-FFF2-40B4-BE49-F238E27FC236}">
                  <a16:creationId xmlns:a16="http://schemas.microsoft.com/office/drawing/2014/main" id="{206BE9DA-B16A-467B-9B5B-494B6695C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 y="606"/>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8" descr="GEL Rounded Rectangle carrot">
              <a:extLst>
                <a:ext uri="{FF2B5EF4-FFF2-40B4-BE49-F238E27FC236}">
                  <a16:creationId xmlns:a16="http://schemas.microsoft.com/office/drawing/2014/main" id="{8C3ACB3D-AFEA-4AC5-9B4F-E240672F55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5" y="609"/>
              <a:ext cx="55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descr="blue sphere2">
              <a:extLst>
                <a:ext uri="{FF2B5EF4-FFF2-40B4-BE49-F238E27FC236}">
                  <a16:creationId xmlns:a16="http://schemas.microsoft.com/office/drawing/2014/main" id="{4EB31391-16FE-4702-BD46-DF831A781C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425"/>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descr="GEL Rounded Rectangle MS green">
              <a:extLst>
                <a:ext uri="{FF2B5EF4-FFF2-40B4-BE49-F238E27FC236}">
                  <a16:creationId xmlns:a16="http://schemas.microsoft.com/office/drawing/2014/main" id="{5BE85E58-BA9E-4A73-8B78-3859D0AF1B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1" y="178"/>
              <a:ext cx="649" cy="459"/>
            </a:xfrm>
            <a:prstGeom prst="rect">
              <a:avLst/>
            </a:prstGeom>
            <a:noFill/>
            <a:ln>
              <a:noFill/>
            </a:ln>
            <a:effectLst>
              <a:outerShdw dist="107763" dir="81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37">
            <a:extLst>
              <a:ext uri="{FF2B5EF4-FFF2-40B4-BE49-F238E27FC236}">
                <a16:creationId xmlns:a16="http://schemas.microsoft.com/office/drawing/2014/main" id="{6A1502BA-ECC9-4B9A-9971-F597B9E478D2}"/>
              </a:ext>
            </a:extLst>
          </p:cNvPr>
          <p:cNvSpPr>
            <a:spLocks noChangeArrowheads="1"/>
          </p:cNvSpPr>
          <p:nvPr/>
        </p:nvSpPr>
        <p:spPr bwMode="auto">
          <a:xfrm>
            <a:off x="457200" y="1838325"/>
            <a:ext cx="7569200" cy="22860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675" name="Rectangle 4">
            <a:extLst>
              <a:ext uri="{FF2B5EF4-FFF2-40B4-BE49-F238E27FC236}">
                <a16:creationId xmlns:a16="http://schemas.microsoft.com/office/drawing/2014/main" id="{C4C5075C-598B-4CFF-986A-88095AB2DB35}"/>
              </a:ext>
            </a:extLst>
          </p:cNvPr>
          <p:cNvSpPr>
            <a:spLocks noGrp="1" noChangeArrowheads="1"/>
          </p:cNvSpPr>
          <p:nvPr>
            <p:ph type="title"/>
          </p:nvPr>
        </p:nvSpPr>
        <p:spPr>
          <a:xfrm>
            <a:off x="382588" y="228600"/>
            <a:ext cx="8380412" cy="530225"/>
          </a:xfrm>
        </p:spPr>
        <p:txBody>
          <a:bodyPr/>
          <a:lstStyle/>
          <a:p>
            <a:pPr eaLnBrk="1" hangingPunct="1"/>
            <a:r>
              <a:rPr lang="de-DE" altLang="en-US" sz="3200">
                <a:latin typeface="Calibri Light" panose="020F0302020204030204" pitchFamily="34" charset="0"/>
                <a:cs typeface="Calibri Light" panose="020F0302020204030204" pitchFamily="34" charset="0"/>
              </a:rPr>
              <a:t>TFS – Version Control Checkin</a:t>
            </a:r>
            <a:endParaRPr lang="en-US" altLang="en-US" sz="3200">
              <a:latin typeface="Calibri Light" panose="020F0302020204030204" pitchFamily="34" charset="0"/>
              <a:cs typeface="Calibri Light" panose="020F0302020204030204" pitchFamily="34" charset="0"/>
            </a:endParaRPr>
          </a:p>
        </p:txBody>
      </p:sp>
      <p:sp>
        <p:nvSpPr>
          <p:cNvPr id="28676" name="AutoShape 5">
            <a:extLst>
              <a:ext uri="{FF2B5EF4-FFF2-40B4-BE49-F238E27FC236}">
                <a16:creationId xmlns:a16="http://schemas.microsoft.com/office/drawing/2014/main" id="{B4EE6B76-41FF-4D32-B27F-C05AC1A701ED}"/>
              </a:ext>
            </a:extLst>
          </p:cNvPr>
          <p:cNvSpPr>
            <a:spLocks noChangeArrowheads="1"/>
          </p:cNvSpPr>
          <p:nvPr/>
        </p:nvSpPr>
        <p:spPr bwMode="auto">
          <a:xfrm>
            <a:off x="457200" y="4359275"/>
            <a:ext cx="7569200" cy="22860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pic>
        <p:nvPicPr>
          <p:cNvPr id="28677" name="Picture 39" descr="XP icon my computer">
            <a:extLst>
              <a:ext uri="{FF2B5EF4-FFF2-40B4-BE49-F238E27FC236}">
                <a16:creationId xmlns:a16="http://schemas.microsoft.com/office/drawing/2014/main" id="{BFF58C7E-79A5-472E-9A85-47E5D94AB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563" y="2030413"/>
            <a:ext cx="749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40" descr="Server SQL database">
            <a:extLst>
              <a:ext uri="{FF2B5EF4-FFF2-40B4-BE49-F238E27FC236}">
                <a16:creationId xmlns:a16="http://schemas.microsoft.com/office/drawing/2014/main" id="{25A28499-2D1F-4E38-99D9-0EDD071E2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675" y="4551363"/>
            <a:ext cx="611188"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42">
            <a:extLst>
              <a:ext uri="{FF2B5EF4-FFF2-40B4-BE49-F238E27FC236}">
                <a16:creationId xmlns:a16="http://schemas.microsoft.com/office/drawing/2014/main" id="{DC3753E1-E6A0-4BC2-9659-AFF845923B4F}"/>
              </a:ext>
            </a:extLst>
          </p:cNvPr>
          <p:cNvSpPr txBox="1">
            <a:spLocks noChangeArrowheads="1"/>
          </p:cNvSpPr>
          <p:nvPr/>
        </p:nvSpPr>
        <p:spPr bwMode="auto">
          <a:xfrm>
            <a:off x="696913" y="2776538"/>
            <a:ext cx="1025525" cy="366712"/>
          </a:xfrm>
          <a:prstGeom prst="rect">
            <a:avLst/>
          </a:prstGeom>
          <a:noFill/>
          <a:ln>
            <a:noFill/>
          </a:ln>
          <a:effectLst/>
          <a:extLst>
            <a:ext uri="{909E8E84-426E-40DD-AFC4-6F175D3DCCD1}">
              <a14:hiddenFill xmlns:a14="http://schemas.microsoft.com/office/drawing/2010/main">
                <a:solidFill>
                  <a:srgbClr val="FFBE7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b="1">
                <a:solidFill>
                  <a:schemeClr val="bg2"/>
                </a:solidFill>
                <a:latin typeface="Segoe Semibold" pitchFamily="34" charset="0"/>
              </a:rPr>
              <a:t>Validate</a:t>
            </a:r>
          </a:p>
        </p:txBody>
      </p:sp>
      <p:sp>
        <p:nvSpPr>
          <p:cNvPr id="470059" name="Oval 43">
            <a:extLst>
              <a:ext uri="{FF2B5EF4-FFF2-40B4-BE49-F238E27FC236}">
                <a16:creationId xmlns:a16="http://schemas.microsoft.com/office/drawing/2014/main" id="{22A83B97-8FCB-44A7-A03F-7EBAA87FB518}"/>
              </a:ext>
            </a:extLst>
          </p:cNvPr>
          <p:cNvSpPr>
            <a:spLocks noChangeArrowheads="1"/>
          </p:cNvSpPr>
          <p:nvPr/>
        </p:nvSpPr>
        <p:spPr bwMode="auto">
          <a:xfrm>
            <a:off x="1516063" y="2359025"/>
            <a:ext cx="473075" cy="449263"/>
          </a:xfrm>
          <a:prstGeom prst="ellipse">
            <a:avLst/>
          </a:prstGeom>
          <a:solidFill>
            <a:schemeClr val="bg2"/>
          </a:solidFill>
          <a:ln w="9525" algn="ctr">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nchor="ctr"/>
          <a:lstStyle/>
          <a:p>
            <a:pPr algn="ctr" eaLnBrk="1" hangingPunct="1">
              <a:defRPr/>
            </a:pPr>
            <a:r>
              <a:rPr lang="en-US" altLang="en-US">
                <a:effectLst>
                  <a:outerShdw blurRad="38100" dist="38100" dir="2700000" algn="tl">
                    <a:srgbClr val="000000"/>
                  </a:outerShdw>
                </a:effectLst>
                <a:ea typeface="ヒラギノ角ゴ Pro W3" pitchFamily="124" charset="-128"/>
                <a:cs typeface="+mn-cs"/>
              </a:rPr>
              <a:t>1</a:t>
            </a:r>
          </a:p>
        </p:txBody>
      </p:sp>
      <p:sp>
        <p:nvSpPr>
          <p:cNvPr id="28681" name="Text Box 45">
            <a:extLst>
              <a:ext uri="{FF2B5EF4-FFF2-40B4-BE49-F238E27FC236}">
                <a16:creationId xmlns:a16="http://schemas.microsoft.com/office/drawing/2014/main" id="{114592F7-AC80-4D42-AE15-5BA056413CA8}"/>
              </a:ext>
            </a:extLst>
          </p:cNvPr>
          <p:cNvSpPr txBox="1">
            <a:spLocks noChangeArrowheads="1"/>
          </p:cNvSpPr>
          <p:nvPr/>
        </p:nvSpPr>
        <p:spPr bwMode="auto">
          <a:xfrm>
            <a:off x="3186113" y="3673475"/>
            <a:ext cx="1012825" cy="366713"/>
          </a:xfrm>
          <a:prstGeom prst="rect">
            <a:avLst/>
          </a:prstGeom>
          <a:noFill/>
          <a:ln>
            <a:noFill/>
          </a:ln>
          <a:effectLst/>
          <a:extLst>
            <a:ext uri="{909E8E84-426E-40DD-AFC4-6F175D3DCCD1}">
              <a14:hiddenFill xmlns:a14="http://schemas.microsoft.com/office/drawing/2010/main">
                <a:solidFill>
                  <a:srgbClr val="FFBE7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b="1">
                <a:solidFill>
                  <a:schemeClr val="bg2"/>
                </a:solidFill>
                <a:latin typeface="Segoe Semibold" pitchFamily="34" charset="0"/>
              </a:rPr>
              <a:t>Commit</a:t>
            </a:r>
          </a:p>
        </p:txBody>
      </p:sp>
      <p:sp>
        <p:nvSpPr>
          <p:cNvPr id="470062" name="Oval 46">
            <a:extLst>
              <a:ext uri="{FF2B5EF4-FFF2-40B4-BE49-F238E27FC236}">
                <a16:creationId xmlns:a16="http://schemas.microsoft.com/office/drawing/2014/main" id="{09F10D0F-67D5-4D66-B574-1D1DC69E65C7}"/>
              </a:ext>
            </a:extLst>
          </p:cNvPr>
          <p:cNvSpPr>
            <a:spLocks noChangeArrowheads="1"/>
          </p:cNvSpPr>
          <p:nvPr/>
        </p:nvSpPr>
        <p:spPr bwMode="auto">
          <a:xfrm>
            <a:off x="3213100" y="3222625"/>
            <a:ext cx="473075" cy="450850"/>
          </a:xfrm>
          <a:prstGeom prst="ellipse">
            <a:avLst/>
          </a:prstGeom>
          <a:solidFill>
            <a:schemeClr val="bg2"/>
          </a:solidFill>
          <a:ln w="9525" algn="ctr">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nchor="ctr"/>
          <a:lstStyle/>
          <a:p>
            <a:pPr algn="ctr" eaLnBrk="1" hangingPunct="1">
              <a:defRPr/>
            </a:pPr>
            <a:r>
              <a:rPr lang="en-US" altLang="en-US">
                <a:effectLst>
                  <a:outerShdw blurRad="38100" dist="38100" dir="2700000" algn="tl">
                    <a:srgbClr val="000000"/>
                  </a:outerShdw>
                </a:effectLst>
                <a:ea typeface="ヒラギノ角ゴ Pro W3" pitchFamily="124" charset="-128"/>
                <a:cs typeface="+mn-cs"/>
              </a:rPr>
              <a:t>2</a:t>
            </a:r>
          </a:p>
        </p:txBody>
      </p:sp>
      <p:sp>
        <p:nvSpPr>
          <p:cNvPr id="28683" name="Text Box 48">
            <a:extLst>
              <a:ext uri="{FF2B5EF4-FFF2-40B4-BE49-F238E27FC236}">
                <a16:creationId xmlns:a16="http://schemas.microsoft.com/office/drawing/2014/main" id="{829CE990-165C-4998-A89B-982D911C896B}"/>
              </a:ext>
            </a:extLst>
          </p:cNvPr>
          <p:cNvSpPr txBox="1">
            <a:spLocks noChangeArrowheads="1"/>
          </p:cNvSpPr>
          <p:nvPr/>
        </p:nvSpPr>
        <p:spPr bwMode="auto">
          <a:xfrm>
            <a:off x="4583113" y="3489325"/>
            <a:ext cx="942975" cy="366713"/>
          </a:xfrm>
          <a:prstGeom prst="rect">
            <a:avLst/>
          </a:prstGeom>
          <a:noFill/>
          <a:ln>
            <a:noFill/>
          </a:ln>
          <a:effectLst/>
          <a:extLst>
            <a:ext uri="{909E8E84-426E-40DD-AFC4-6F175D3DCCD1}">
              <a14:hiddenFill xmlns:a14="http://schemas.microsoft.com/office/drawing/2010/main">
                <a:solidFill>
                  <a:srgbClr val="FFBE7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b="1">
                <a:solidFill>
                  <a:schemeClr val="bg2"/>
                </a:solidFill>
                <a:latin typeface="Segoe Semibold" pitchFamily="34" charset="0"/>
              </a:rPr>
              <a:t>Update</a:t>
            </a:r>
          </a:p>
        </p:txBody>
      </p:sp>
      <p:sp>
        <p:nvSpPr>
          <p:cNvPr id="470065" name="Oval 49">
            <a:extLst>
              <a:ext uri="{FF2B5EF4-FFF2-40B4-BE49-F238E27FC236}">
                <a16:creationId xmlns:a16="http://schemas.microsoft.com/office/drawing/2014/main" id="{14968D79-183B-4E28-99D0-D5953AD17F30}"/>
              </a:ext>
            </a:extLst>
          </p:cNvPr>
          <p:cNvSpPr>
            <a:spLocks noChangeArrowheads="1"/>
          </p:cNvSpPr>
          <p:nvPr/>
        </p:nvSpPr>
        <p:spPr bwMode="auto">
          <a:xfrm>
            <a:off x="4500563" y="3065463"/>
            <a:ext cx="473075" cy="450850"/>
          </a:xfrm>
          <a:prstGeom prst="ellipse">
            <a:avLst/>
          </a:prstGeom>
          <a:solidFill>
            <a:schemeClr val="bg2"/>
          </a:solidFill>
          <a:ln w="9525" algn="ctr">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nchor="ctr"/>
          <a:lstStyle/>
          <a:p>
            <a:pPr algn="ctr" eaLnBrk="1" hangingPunct="1">
              <a:defRPr/>
            </a:pPr>
            <a:r>
              <a:rPr lang="en-US" altLang="en-US">
                <a:effectLst>
                  <a:outerShdw blurRad="38100" dist="38100" dir="2700000" algn="tl">
                    <a:srgbClr val="000000"/>
                  </a:outerShdw>
                </a:effectLst>
                <a:ea typeface="ヒラギノ角ゴ Pro W3" pitchFamily="124" charset="-128"/>
                <a:cs typeface="+mn-cs"/>
              </a:rPr>
              <a:t>3</a:t>
            </a:r>
          </a:p>
        </p:txBody>
      </p:sp>
      <p:sp>
        <p:nvSpPr>
          <p:cNvPr id="470067" name="Text Box 51">
            <a:extLst>
              <a:ext uri="{FF2B5EF4-FFF2-40B4-BE49-F238E27FC236}">
                <a16:creationId xmlns:a16="http://schemas.microsoft.com/office/drawing/2014/main" id="{94C058E8-9523-4396-A133-6137DB7B585A}"/>
              </a:ext>
            </a:extLst>
          </p:cNvPr>
          <p:cNvSpPr txBox="1">
            <a:spLocks noChangeArrowheads="1"/>
          </p:cNvSpPr>
          <p:nvPr/>
        </p:nvSpPr>
        <p:spPr bwMode="auto">
          <a:xfrm>
            <a:off x="6405563" y="3390900"/>
            <a:ext cx="635000" cy="366713"/>
          </a:xfrm>
          <a:prstGeom prst="rect">
            <a:avLst/>
          </a:prstGeom>
          <a:noFill/>
          <a:ln>
            <a:noFill/>
          </a:ln>
          <a:effectLst/>
          <a:extLst>
            <a:ext uri="{909E8E84-426E-40DD-AFC4-6F175D3DCCD1}">
              <a14:hiddenFill xmlns:a14="http://schemas.microsoft.com/office/drawing/2010/main">
                <a:solidFill>
                  <a:srgbClr val="FFBE7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spAutoFit/>
          </a:bodyPr>
          <a:lstStyle/>
          <a:p>
            <a:pPr algn="ctr" eaLnBrk="1" hangingPunct="1">
              <a:defRPr/>
            </a:pPr>
            <a:r>
              <a:rPr lang="en-US" altLang="en-US">
                <a:solidFill>
                  <a:schemeClr val="bg2"/>
                </a:solidFill>
                <a:effectLst>
                  <a:outerShdw blurRad="38100" dist="38100" dir="2700000" algn="tl">
                    <a:srgbClr val="FFFFFF"/>
                  </a:outerShdw>
                </a:effectLst>
                <a:ea typeface="ヒラギノ角ゴ Pro W3" pitchFamily="124" charset="-128"/>
                <a:cs typeface="+mn-cs"/>
              </a:rPr>
              <a:t>Mail</a:t>
            </a:r>
          </a:p>
        </p:txBody>
      </p:sp>
      <p:sp>
        <p:nvSpPr>
          <p:cNvPr id="470068" name="Oval 52">
            <a:extLst>
              <a:ext uri="{FF2B5EF4-FFF2-40B4-BE49-F238E27FC236}">
                <a16:creationId xmlns:a16="http://schemas.microsoft.com/office/drawing/2014/main" id="{CC2F156B-715A-4E5C-A3D4-6D663BA0319A}"/>
              </a:ext>
            </a:extLst>
          </p:cNvPr>
          <p:cNvSpPr>
            <a:spLocks noChangeArrowheads="1"/>
          </p:cNvSpPr>
          <p:nvPr/>
        </p:nvSpPr>
        <p:spPr bwMode="auto">
          <a:xfrm>
            <a:off x="6386513" y="2946400"/>
            <a:ext cx="473075" cy="450850"/>
          </a:xfrm>
          <a:prstGeom prst="ellipse">
            <a:avLst/>
          </a:prstGeom>
          <a:solidFill>
            <a:schemeClr val="bg2"/>
          </a:solidFill>
          <a:ln w="9525" algn="ctr">
            <a:solidFill>
              <a:srgbClr val="000000"/>
            </a:solidFill>
            <a:round/>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wrap="none" anchor="ctr"/>
          <a:lstStyle/>
          <a:p>
            <a:pPr algn="ctr" eaLnBrk="1" hangingPunct="1">
              <a:defRPr/>
            </a:pPr>
            <a:r>
              <a:rPr lang="en-US" altLang="en-US">
                <a:effectLst>
                  <a:outerShdw blurRad="38100" dist="38100" dir="2700000" algn="tl">
                    <a:srgbClr val="000000"/>
                  </a:outerShdw>
                </a:effectLst>
                <a:ea typeface="ヒラギノ角ゴ Pro W3" pitchFamily="124" charset="-128"/>
                <a:cs typeface="+mn-cs"/>
              </a:rPr>
              <a:t>4</a:t>
            </a:r>
          </a:p>
        </p:txBody>
      </p:sp>
      <p:grpSp>
        <p:nvGrpSpPr>
          <p:cNvPr id="28687" name="Group 60">
            <a:extLst>
              <a:ext uri="{FF2B5EF4-FFF2-40B4-BE49-F238E27FC236}">
                <a16:creationId xmlns:a16="http://schemas.microsoft.com/office/drawing/2014/main" id="{5210028C-E688-4B89-93A9-BD4350C43E52}"/>
              </a:ext>
            </a:extLst>
          </p:cNvPr>
          <p:cNvGrpSpPr>
            <a:grpSpLocks/>
          </p:cNvGrpSpPr>
          <p:nvPr/>
        </p:nvGrpSpPr>
        <p:grpSpPr bwMode="auto">
          <a:xfrm>
            <a:off x="2219325" y="2017713"/>
            <a:ext cx="1747838" cy="1125537"/>
            <a:chOff x="1291" y="1231"/>
            <a:chExt cx="1101" cy="709"/>
          </a:xfrm>
        </p:grpSpPr>
        <p:sp>
          <p:nvSpPr>
            <p:cNvPr id="28715" name="Rectangle 59">
              <a:extLst>
                <a:ext uri="{FF2B5EF4-FFF2-40B4-BE49-F238E27FC236}">
                  <a16:creationId xmlns:a16="http://schemas.microsoft.com/office/drawing/2014/main" id="{8FC3EF6D-6811-4CD6-99FE-CD240F7355CF}"/>
                </a:ext>
              </a:extLst>
            </p:cNvPr>
            <p:cNvSpPr>
              <a:spLocks noChangeArrowheads="1"/>
            </p:cNvSpPr>
            <p:nvPr/>
          </p:nvSpPr>
          <p:spPr bwMode="auto">
            <a:xfrm>
              <a:off x="1291" y="1231"/>
              <a:ext cx="1101" cy="709"/>
            </a:xfrm>
            <a:prstGeom prst="rect">
              <a:avLst/>
            </a:prstGeom>
            <a:solidFill>
              <a:schemeClr val="tx2"/>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Workspace</a:t>
              </a:r>
              <a:endParaRPr lang="en-US" altLang="en-US" b="1">
                <a:solidFill>
                  <a:schemeClr val="bg2"/>
                </a:solidFill>
                <a:latin typeface="Segoe Semibold" pitchFamily="34" charset="0"/>
              </a:endParaRPr>
            </a:p>
          </p:txBody>
        </p:sp>
        <p:sp>
          <p:nvSpPr>
            <p:cNvPr id="28716" name="AutoShape 54">
              <a:extLst>
                <a:ext uri="{FF2B5EF4-FFF2-40B4-BE49-F238E27FC236}">
                  <a16:creationId xmlns:a16="http://schemas.microsoft.com/office/drawing/2014/main" id="{03D0F893-FF0C-44ED-90E5-F1773EB6C477}"/>
                </a:ext>
              </a:extLst>
            </p:cNvPr>
            <p:cNvSpPr>
              <a:spLocks noChangeArrowheads="1"/>
            </p:cNvSpPr>
            <p:nvPr/>
          </p:nvSpPr>
          <p:spPr bwMode="auto">
            <a:xfrm>
              <a:off x="1664" y="1446"/>
              <a:ext cx="192" cy="263"/>
            </a:xfrm>
            <a:prstGeom prst="foldedCorner">
              <a:avLst>
                <a:gd name="adj" fmla="val 12500"/>
              </a:avLst>
            </a:prstGeom>
            <a:solidFill>
              <a:schemeClr val="accent2"/>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717" name="AutoShape 55">
              <a:extLst>
                <a:ext uri="{FF2B5EF4-FFF2-40B4-BE49-F238E27FC236}">
                  <a16:creationId xmlns:a16="http://schemas.microsoft.com/office/drawing/2014/main" id="{2549D767-1B7B-470C-8DFC-D97D3C046E4B}"/>
                </a:ext>
              </a:extLst>
            </p:cNvPr>
            <p:cNvSpPr>
              <a:spLocks noChangeArrowheads="1"/>
            </p:cNvSpPr>
            <p:nvPr/>
          </p:nvSpPr>
          <p:spPr bwMode="auto">
            <a:xfrm>
              <a:off x="1760" y="1537"/>
              <a:ext cx="192" cy="263"/>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718" name="AutoShape 56">
              <a:extLst>
                <a:ext uri="{FF2B5EF4-FFF2-40B4-BE49-F238E27FC236}">
                  <a16:creationId xmlns:a16="http://schemas.microsoft.com/office/drawing/2014/main" id="{7ACA7F61-E1E7-4063-8841-E3DBCBA667A5}"/>
                </a:ext>
              </a:extLst>
            </p:cNvPr>
            <p:cNvSpPr>
              <a:spLocks noChangeArrowheads="1"/>
            </p:cNvSpPr>
            <p:nvPr/>
          </p:nvSpPr>
          <p:spPr bwMode="auto">
            <a:xfrm>
              <a:off x="1856" y="1628"/>
              <a:ext cx="192" cy="263"/>
            </a:xfrm>
            <a:prstGeom prst="foldedCorner">
              <a:avLst>
                <a:gd name="adj" fmla="val 12500"/>
              </a:avLst>
            </a:prstGeom>
            <a:solidFill>
              <a:schemeClr val="fo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pSp>
      <p:sp>
        <p:nvSpPr>
          <p:cNvPr id="28688" name="Rectangle 62">
            <a:extLst>
              <a:ext uri="{FF2B5EF4-FFF2-40B4-BE49-F238E27FC236}">
                <a16:creationId xmlns:a16="http://schemas.microsoft.com/office/drawing/2014/main" id="{CD629CF1-69FB-42CB-84AD-A0B82E30799D}"/>
              </a:ext>
            </a:extLst>
          </p:cNvPr>
          <p:cNvSpPr>
            <a:spLocks noChangeArrowheads="1"/>
          </p:cNvSpPr>
          <p:nvPr/>
        </p:nvSpPr>
        <p:spPr bwMode="auto">
          <a:xfrm>
            <a:off x="1063625" y="3422650"/>
            <a:ext cx="925513" cy="396875"/>
          </a:xfrm>
          <a:prstGeom prst="rect">
            <a:avLst/>
          </a:prstGeom>
          <a:solidFill>
            <a:schemeClr val="tx2"/>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Policy</a:t>
            </a:r>
            <a:endParaRPr lang="en-US" altLang="en-US" b="1">
              <a:solidFill>
                <a:schemeClr val="bg2"/>
              </a:solidFill>
              <a:latin typeface="Segoe Semibold" pitchFamily="34" charset="0"/>
            </a:endParaRPr>
          </a:p>
        </p:txBody>
      </p:sp>
      <p:sp>
        <p:nvSpPr>
          <p:cNvPr id="28689" name="Rectangle 66">
            <a:extLst>
              <a:ext uri="{FF2B5EF4-FFF2-40B4-BE49-F238E27FC236}">
                <a16:creationId xmlns:a16="http://schemas.microsoft.com/office/drawing/2014/main" id="{E7ED929D-18CD-4FFB-8A68-1F0499758B6A}"/>
              </a:ext>
            </a:extLst>
          </p:cNvPr>
          <p:cNvSpPr>
            <a:spLocks noChangeArrowheads="1"/>
          </p:cNvSpPr>
          <p:nvPr/>
        </p:nvSpPr>
        <p:spPr bwMode="auto">
          <a:xfrm>
            <a:off x="2393950" y="6057900"/>
            <a:ext cx="1747838" cy="396875"/>
          </a:xfrm>
          <a:prstGeom prst="rect">
            <a:avLst/>
          </a:prstGeom>
          <a:solidFill>
            <a:schemeClr val="tx2"/>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Changeset</a:t>
            </a:r>
            <a:endParaRPr lang="en-US" altLang="en-US" b="1">
              <a:solidFill>
                <a:schemeClr val="bg2"/>
              </a:solidFill>
              <a:latin typeface="Segoe Semibold" pitchFamily="34" charset="0"/>
            </a:endParaRPr>
          </a:p>
        </p:txBody>
      </p:sp>
      <p:sp>
        <p:nvSpPr>
          <p:cNvPr id="28690" name="AutoShape 67">
            <a:extLst>
              <a:ext uri="{FF2B5EF4-FFF2-40B4-BE49-F238E27FC236}">
                <a16:creationId xmlns:a16="http://schemas.microsoft.com/office/drawing/2014/main" id="{2172CB1A-BF99-4A88-9D8D-E4C9C7483F2E}"/>
              </a:ext>
            </a:extLst>
          </p:cNvPr>
          <p:cNvSpPr>
            <a:spLocks noChangeArrowheads="1"/>
          </p:cNvSpPr>
          <p:nvPr/>
        </p:nvSpPr>
        <p:spPr bwMode="auto">
          <a:xfrm>
            <a:off x="3825875" y="4538663"/>
            <a:ext cx="490538" cy="609600"/>
          </a:xfrm>
          <a:prstGeom prst="foldedCorner">
            <a:avLst>
              <a:gd name="adj" fmla="val 12500"/>
            </a:avLst>
          </a:prstGeom>
          <a:solidFill>
            <a:schemeClr val="fo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latin typeface="Segoe" pitchFamily="34" charset="0"/>
              </a:rPr>
              <a:t>12</a:t>
            </a:r>
          </a:p>
        </p:txBody>
      </p:sp>
      <p:grpSp>
        <p:nvGrpSpPr>
          <p:cNvPr id="28691" name="Group 77">
            <a:extLst>
              <a:ext uri="{FF2B5EF4-FFF2-40B4-BE49-F238E27FC236}">
                <a16:creationId xmlns:a16="http://schemas.microsoft.com/office/drawing/2014/main" id="{393648F8-A1E3-45D2-9A5F-A19820F3318C}"/>
              </a:ext>
            </a:extLst>
          </p:cNvPr>
          <p:cNvGrpSpPr>
            <a:grpSpLocks/>
          </p:cNvGrpSpPr>
          <p:nvPr/>
        </p:nvGrpSpPr>
        <p:grpSpPr bwMode="auto">
          <a:xfrm>
            <a:off x="2959100" y="4538663"/>
            <a:ext cx="717550" cy="887412"/>
            <a:chOff x="1659" y="2867"/>
            <a:chExt cx="452" cy="559"/>
          </a:xfrm>
        </p:grpSpPr>
        <p:sp>
          <p:nvSpPr>
            <p:cNvPr id="28710" name="AutoShape 68">
              <a:extLst>
                <a:ext uri="{FF2B5EF4-FFF2-40B4-BE49-F238E27FC236}">
                  <a16:creationId xmlns:a16="http://schemas.microsoft.com/office/drawing/2014/main" id="{B473B892-97A8-4901-A7A7-700DF8EAA2F8}"/>
                </a:ext>
              </a:extLst>
            </p:cNvPr>
            <p:cNvSpPr>
              <a:spLocks noChangeArrowheads="1"/>
            </p:cNvSpPr>
            <p:nvPr/>
          </p:nvSpPr>
          <p:spPr bwMode="auto">
            <a:xfrm>
              <a:off x="1659" y="2867"/>
              <a:ext cx="309" cy="384"/>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711" name="AutoShape 69">
              <a:extLst>
                <a:ext uri="{FF2B5EF4-FFF2-40B4-BE49-F238E27FC236}">
                  <a16:creationId xmlns:a16="http://schemas.microsoft.com/office/drawing/2014/main" id="{950A6654-C1AF-484E-8BCB-98C802BA67C6}"/>
                </a:ext>
              </a:extLst>
            </p:cNvPr>
            <p:cNvSpPr>
              <a:spLocks noChangeArrowheads="1"/>
            </p:cNvSpPr>
            <p:nvPr/>
          </p:nvSpPr>
          <p:spPr bwMode="auto">
            <a:xfrm>
              <a:off x="1695" y="2911"/>
              <a:ext cx="309" cy="384"/>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712" name="AutoShape 70">
              <a:extLst>
                <a:ext uri="{FF2B5EF4-FFF2-40B4-BE49-F238E27FC236}">
                  <a16:creationId xmlns:a16="http://schemas.microsoft.com/office/drawing/2014/main" id="{82DA567D-15A0-4027-B1C9-4B70DA35E08B}"/>
                </a:ext>
              </a:extLst>
            </p:cNvPr>
            <p:cNvSpPr>
              <a:spLocks noChangeArrowheads="1"/>
            </p:cNvSpPr>
            <p:nvPr/>
          </p:nvSpPr>
          <p:spPr bwMode="auto">
            <a:xfrm>
              <a:off x="1731" y="2955"/>
              <a:ext cx="309" cy="384"/>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latin typeface="Segoe" pitchFamily="34" charset="0"/>
                </a:rPr>
                <a:t>V5</a:t>
              </a:r>
            </a:p>
          </p:txBody>
        </p:sp>
        <p:sp>
          <p:nvSpPr>
            <p:cNvPr id="28713" name="AutoShape 71">
              <a:extLst>
                <a:ext uri="{FF2B5EF4-FFF2-40B4-BE49-F238E27FC236}">
                  <a16:creationId xmlns:a16="http://schemas.microsoft.com/office/drawing/2014/main" id="{6EA39C73-3065-4CB8-8FF0-48FA8490EA0D}"/>
                </a:ext>
              </a:extLst>
            </p:cNvPr>
            <p:cNvSpPr>
              <a:spLocks noChangeArrowheads="1"/>
            </p:cNvSpPr>
            <p:nvPr/>
          </p:nvSpPr>
          <p:spPr bwMode="auto">
            <a:xfrm>
              <a:off x="1767" y="2999"/>
              <a:ext cx="309" cy="384"/>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latin typeface="Segoe" pitchFamily="34" charset="0"/>
                </a:rPr>
                <a:t>9</a:t>
              </a:r>
            </a:p>
          </p:txBody>
        </p:sp>
        <p:sp>
          <p:nvSpPr>
            <p:cNvPr id="28714" name="AutoShape 72">
              <a:extLst>
                <a:ext uri="{FF2B5EF4-FFF2-40B4-BE49-F238E27FC236}">
                  <a16:creationId xmlns:a16="http://schemas.microsoft.com/office/drawing/2014/main" id="{E617AF4C-9B54-49A5-B233-93D08DACB262}"/>
                </a:ext>
              </a:extLst>
            </p:cNvPr>
            <p:cNvSpPr>
              <a:spLocks noChangeArrowheads="1"/>
            </p:cNvSpPr>
            <p:nvPr/>
          </p:nvSpPr>
          <p:spPr bwMode="auto">
            <a:xfrm>
              <a:off x="1802" y="3042"/>
              <a:ext cx="309" cy="384"/>
            </a:xfrm>
            <a:prstGeom prst="foldedCorner">
              <a:avLst>
                <a:gd name="adj" fmla="val 12500"/>
              </a:avLst>
            </a:prstGeom>
            <a:solidFill>
              <a:schemeClr val="hlink"/>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latin typeface="Segoe" pitchFamily="34" charset="0"/>
                </a:rPr>
                <a:t>12</a:t>
              </a:r>
            </a:p>
          </p:txBody>
        </p:sp>
      </p:grpSp>
      <p:grpSp>
        <p:nvGrpSpPr>
          <p:cNvPr id="28692" name="Group 76">
            <a:extLst>
              <a:ext uri="{FF2B5EF4-FFF2-40B4-BE49-F238E27FC236}">
                <a16:creationId xmlns:a16="http://schemas.microsoft.com/office/drawing/2014/main" id="{1663F0F4-0C03-46A6-B3D6-65840AB1C5C8}"/>
              </a:ext>
            </a:extLst>
          </p:cNvPr>
          <p:cNvGrpSpPr>
            <a:grpSpLocks/>
          </p:cNvGrpSpPr>
          <p:nvPr/>
        </p:nvGrpSpPr>
        <p:grpSpPr bwMode="auto">
          <a:xfrm>
            <a:off x="2168525" y="4538663"/>
            <a:ext cx="642938" cy="738187"/>
            <a:chOff x="1168" y="2867"/>
            <a:chExt cx="405" cy="465"/>
          </a:xfrm>
        </p:grpSpPr>
        <p:sp>
          <p:nvSpPr>
            <p:cNvPr id="28707" name="AutoShape 73">
              <a:extLst>
                <a:ext uri="{FF2B5EF4-FFF2-40B4-BE49-F238E27FC236}">
                  <a16:creationId xmlns:a16="http://schemas.microsoft.com/office/drawing/2014/main" id="{680A4B12-025B-4B97-BFD1-856E603A53A1}"/>
                </a:ext>
              </a:extLst>
            </p:cNvPr>
            <p:cNvSpPr>
              <a:spLocks noChangeArrowheads="1"/>
            </p:cNvSpPr>
            <p:nvPr/>
          </p:nvSpPr>
          <p:spPr bwMode="auto">
            <a:xfrm>
              <a:off x="1168" y="2867"/>
              <a:ext cx="309" cy="384"/>
            </a:xfrm>
            <a:prstGeom prst="foldedCorner">
              <a:avLst>
                <a:gd name="adj" fmla="val 12500"/>
              </a:avLst>
            </a:prstGeom>
            <a:solidFill>
              <a:schemeClr val="accent2"/>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28708" name="AutoShape 74">
              <a:extLst>
                <a:ext uri="{FF2B5EF4-FFF2-40B4-BE49-F238E27FC236}">
                  <a16:creationId xmlns:a16="http://schemas.microsoft.com/office/drawing/2014/main" id="{B72DBBCA-FA9C-49F0-8903-39C6E46BD1EC}"/>
                </a:ext>
              </a:extLst>
            </p:cNvPr>
            <p:cNvSpPr>
              <a:spLocks noChangeArrowheads="1"/>
            </p:cNvSpPr>
            <p:nvPr/>
          </p:nvSpPr>
          <p:spPr bwMode="auto">
            <a:xfrm>
              <a:off x="1216" y="2908"/>
              <a:ext cx="309" cy="384"/>
            </a:xfrm>
            <a:prstGeom prst="foldedCorner">
              <a:avLst>
                <a:gd name="adj" fmla="val 12500"/>
              </a:avLst>
            </a:prstGeom>
            <a:solidFill>
              <a:schemeClr val="accent2"/>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latin typeface="Segoe" pitchFamily="34" charset="0"/>
                </a:rPr>
                <a:t>4</a:t>
              </a:r>
            </a:p>
          </p:txBody>
        </p:sp>
        <p:sp>
          <p:nvSpPr>
            <p:cNvPr id="28709" name="AutoShape 75">
              <a:extLst>
                <a:ext uri="{FF2B5EF4-FFF2-40B4-BE49-F238E27FC236}">
                  <a16:creationId xmlns:a16="http://schemas.microsoft.com/office/drawing/2014/main" id="{FBE6BD35-607F-4F6C-9B58-9F9922877768}"/>
                </a:ext>
              </a:extLst>
            </p:cNvPr>
            <p:cNvSpPr>
              <a:spLocks noChangeArrowheads="1"/>
            </p:cNvSpPr>
            <p:nvPr/>
          </p:nvSpPr>
          <p:spPr bwMode="auto">
            <a:xfrm>
              <a:off x="1264" y="2948"/>
              <a:ext cx="309" cy="384"/>
            </a:xfrm>
            <a:prstGeom prst="foldedCorner">
              <a:avLst>
                <a:gd name="adj" fmla="val 12500"/>
              </a:avLst>
            </a:prstGeom>
            <a:solidFill>
              <a:schemeClr val="accent2"/>
            </a:solidFill>
            <a:ln w="9525">
              <a:solidFill>
                <a:schemeClr val="bg2"/>
              </a:solidFill>
              <a:round/>
              <a:headEnd/>
              <a:tailEnd/>
            </a:ln>
            <a:effectLst>
              <a:outerShdw dist="53882" dir="2700000" algn="ctr" rotWithShape="0">
                <a:schemeClr val="bg2"/>
              </a:outerShdw>
            </a:effec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b="1">
                  <a:solidFill>
                    <a:schemeClr val="bg2"/>
                  </a:solidFill>
                  <a:latin typeface="Segoe" pitchFamily="34" charset="0"/>
                </a:rPr>
                <a:t>12</a:t>
              </a:r>
            </a:p>
          </p:txBody>
        </p:sp>
      </p:grpSp>
      <p:sp>
        <p:nvSpPr>
          <p:cNvPr id="28693" name="Rectangle 78">
            <a:extLst>
              <a:ext uri="{FF2B5EF4-FFF2-40B4-BE49-F238E27FC236}">
                <a16:creationId xmlns:a16="http://schemas.microsoft.com/office/drawing/2014/main" id="{F692AAE6-6332-4131-A5AC-358D2EE3713C}"/>
              </a:ext>
            </a:extLst>
          </p:cNvPr>
          <p:cNvSpPr>
            <a:spLocks noChangeArrowheads="1"/>
          </p:cNvSpPr>
          <p:nvPr/>
        </p:nvSpPr>
        <p:spPr bwMode="auto">
          <a:xfrm>
            <a:off x="5054600" y="5014913"/>
            <a:ext cx="1747838" cy="396875"/>
          </a:xfrm>
          <a:prstGeom prst="rect">
            <a:avLst/>
          </a:prstGeom>
          <a:solidFill>
            <a:schemeClr val="tx2"/>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Work Item</a:t>
            </a:r>
            <a:endParaRPr lang="en-US" altLang="en-US" b="1">
              <a:solidFill>
                <a:schemeClr val="bg2"/>
              </a:solidFill>
              <a:latin typeface="Segoe Semibold" pitchFamily="34" charset="0"/>
            </a:endParaRPr>
          </a:p>
        </p:txBody>
      </p:sp>
      <p:sp>
        <p:nvSpPr>
          <p:cNvPr id="28694" name="Line 79">
            <a:extLst>
              <a:ext uri="{FF2B5EF4-FFF2-40B4-BE49-F238E27FC236}">
                <a16:creationId xmlns:a16="http://schemas.microsoft.com/office/drawing/2014/main" id="{D0FFF0AD-6BEA-41E3-9DD9-DC5149DB9B4D}"/>
              </a:ext>
            </a:extLst>
          </p:cNvPr>
          <p:cNvSpPr>
            <a:spLocks noChangeShapeType="1"/>
          </p:cNvSpPr>
          <p:nvPr/>
        </p:nvSpPr>
        <p:spPr bwMode="auto">
          <a:xfrm flipV="1">
            <a:off x="1546225" y="2776538"/>
            <a:ext cx="622300" cy="511175"/>
          </a:xfrm>
          <a:prstGeom prst="line">
            <a:avLst/>
          </a:prstGeom>
          <a:noFill/>
          <a:ln w="3810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695" name="Line 80">
            <a:extLst>
              <a:ext uri="{FF2B5EF4-FFF2-40B4-BE49-F238E27FC236}">
                <a16:creationId xmlns:a16="http://schemas.microsoft.com/office/drawing/2014/main" id="{E8F3071C-A9F3-4F00-A747-53E4184B645C}"/>
              </a:ext>
            </a:extLst>
          </p:cNvPr>
          <p:cNvSpPr>
            <a:spLocks noChangeShapeType="1"/>
          </p:cNvSpPr>
          <p:nvPr/>
        </p:nvSpPr>
        <p:spPr bwMode="auto">
          <a:xfrm flipV="1">
            <a:off x="3116263" y="3287713"/>
            <a:ext cx="0" cy="1146175"/>
          </a:xfrm>
          <a:prstGeom prst="line">
            <a:avLst/>
          </a:prstGeom>
          <a:noFill/>
          <a:ln w="3810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696" name="Line 81">
            <a:extLst>
              <a:ext uri="{FF2B5EF4-FFF2-40B4-BE49-F238E27FC236}">
                <a16:creationId xmlns:a16="http://schemas.microsoft.com/office/drawing/2014/main" id="{8CE338CC-8712-4B94-AF58-2BAEC73C7DFD}"/>
              </a:ext>
            </a:extLst>
          </p:cNvPr>
          <p:cNvSpPr>
            <a:spLocks noChangeShapeType="1"/>
          </p:cNvSpPr>
          <p:nvPr/>
        </p:nvSpPr>
        <p:spPr bwMode="auto">
          <a:xfrm flipH="1" flipV="1">
            <a:off x="3186113" y="5705475"/>
            <a:ext cx="0" cy="352425"/>
          </a:xfrm>
          <a:prstGeom prst="line">
            <a:avLst/>
          </a:prstGeom>
          <a:noFill/>
          <a:ln w="3810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697" name="AutoShape 82">
            <a:extLst>
              <a:ext uri="{FF2B5EF4-FFF2-40B4-BE49-F238E27FC236}">
                <a16:creationId xmlns:a16="http://schemas.microsoft.com/office/drawing/2014/main" id="{23BDA04D-689A-4C0E-AA18-82E34E5B3114}"/>
              </a:ext>
            </a:extLst>
          </p:cNvPr>
          <p:cNvSpPr>
            <a:spLocks/>
          </p:cNvSpPr>
          <p:nvPr/>
        </p:nvSpPr>
        <p:spPr bwMode="auto">
          <a:xfrm rot="-5400000">
            <a:off x="3107532" y="4415631"/>
            <a:ext cx="179388" cy="2238375"/>
          </a:xfrm>
          <a:prstGeom prst="leftBrace">
            <a:avLst>
              <a:gd name="adj1" fmla="val 103982"/>
              <a:gd name="adj2" fmla="val 50000"/>
            </a:avLst>
          </a:prstGeom>
          <a:noFill/>
          <a:ln w="63500">
            <a:solidFill>
              <a:schemeClr val="bg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pic>
        <p:nvPicPr>
          <p:cNvPr id="28698" name="Picture 83" descr="mailandmore">
            <a:extLst>
              <a:ext uri="{FF2B5EF4-FFF2-40B4-BE49-F238E27FC236}">
                <a16:creationId xmlns:a16="http://schemas.microsoft.com/office/drawing/2014/main" id="{40FF923F-D163-4B66-9D17-DD19D7167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563" y="22780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Line 84">
            <a:extLst>
              <a:ext uri="{FF2B5EF4-FFF2-40B4-BE49-F238E27FC236}">
                <a16:creationId xmlns:a16="http://schemas.microsoft.com/office/drawing/2014/main" id="{99CAC668-8413-4A03-AA6B-8752BEFAD413}"/>
              </a:ext>
            </a:extLst>
          </p:cNvPr>
          <p:cNvSpPr>
            <a:spLocks noChangeShapeType="1"/>
          </p:cNvSpPr>
          <p:nvPr/>
        </p:nvSpPr>
        <p:spPr bwMode="auto">
          <a:xfrm flipH="1" flipV="1">
            <a:off x="3967163" y="3222625"/>
            <a:ext cx="1930400" cy="1593850"/>
          </a:xfrm>
          <a:prstGeom prst="line">
            <a:avLst/>
          </a:prstGeom>
          <a:noFill/>
          <a:ln w="3810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700" name="Line 85">
            <a:extLst>
              <a:ext uri="{FF2B5EF4-FFF2-40B4-BE49-F238E27FC236}">
                <a16:creationId xmlns:a16="http://schemas.microsoft.com/office/drawing/2014/main" id="{58C69FF8-B6BB-46B1-9C11-6B7857DA88E1}"/>
              </a:ext>
            </a:extLst>
          </p:cNvPr>
          <p:cNvSpPr>
            <a:spLocks noChangeShapeType="1"/>
          </p:cNvSpPr>
          <p:nvPr/>
        </p:nvSpPr>
        <p:spPr bwMode="auto">
          <a:xfrm flipV="1">
            <a:off x="6246813" y="2946400"/>
            <a:ext cx="0" cy="1870075"/>
          </a:xfrm>
          <a:prstGeom prst="line">
            <a:avLst/>
          </a:prstGeom>
          <a:noFill/>
          <a:ln w="38100">
            <a:solidFill>
              <a:schemeClr val="bg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8701" name="Group 86">
            <a:extLst>
              <a:ext uri="{FF2B5EF4-FFF2-40B4-BE49-F238E27FC236}">
                <a16:creationId xmlns:a16="http://schemas.microsoft.com/office/drawing/2014/main" id="{627A2EEA-88C9-4026-A73F-F91B2983C447}"/>
              </a:ext>
            </a:extLst>
          </p:cNvPr>
          <p:cNvGrpSpPr>
            <a:grpSpLocks/>
          </p:cNvGrpSpPr>
          <p:nvPr/>
        </p:nvGrpSpPr>
        <p:grpSpPr bwMode="auto">
          <a:xfrm>
            <a:off x="6989763" y="231775"/>
            <a:ext cx="1897062" cy="1308100"/>
            <a:chOff x="3055" y="178"/>
            <a:chExt cx="1195" cy="824"/>
          </a:xfrm>
        </p:grpSpPr>
        <p:pic>
          <p:nvPicPr>
            <p:cNvPr id="28702" name="Picture 87" descr="GEL Rounded Rectangle amethyst">
              <a:extLst>
                <a:ext uri="{FF2B5EF4-FFF2-40B4-BE49-F238E27FC236}">
                  <a16:creationId xmlns:a16="http://schemas.microsoft.com/office/drawing/2014/main" id="{DE1D485E-BBC4-47D5-AC9A-1B814EC9B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 y="244"/>
              <a:ext cx="556"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3" name="Picture 88" descr="GEL Rounded Rectangle aquamarine">
              <a:extLst>
                <a:ext uri="{FF2B5EF4-FFF2-40B4-BE49-F238E27FC236}">
                  <a16:creationId xmlns:a16="http://schemas.microsoft.com/office/drawing/2014/main" id="{1B8FD344-F23F-46E5-9C39-7FA46A253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1" y="606"/>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4" name="Picture 89" descr="GEL Rounded Rectangle carrot">
              <a:extLst>
                <a:ext uri="{FF2B5EF4-FFF2-40B4-BE49-F238E27FC236}">
                  <a16:creationId xmlns:a16="http://schemas.microsoft.com/office/drawing/2014/main" id="{FFF2DF54-6754-429A-BF40-867745ECB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5" y="609"/>
              <a:ext cx="55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90" descr="blue sphere2">
              <a:extLst>
                <a:ext uri="{FF2B5EF4-FFF2-40B4-BE49-F238E27FC236}">
                  <a16:creationId xmlns:a16="http://schemas.microsoft.com/office/drawing/2014/main" id="{13D0E5F2-949C-4A49-8B6A-32036ACE87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425"/>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6" name="Picture 91" descr="GEL Rounded Rectangle MS green">
              <a:extLst>
                <a:ext uri="{FF2B5EF4-FFF2-40B4-BE49-F238E27FC236}">
                  <a16:creationId xmlns:a16="http://schemas.microsoft.com/office/drawing/2014/main" id="{497BB53C-0E68-4A50-800D-C6F3924CE9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1" y="178"/>
              <a:ext cx="649" cy="459"/>
            </a:xfrm>
            <a:prstGeom prst="rect">
              <a:avLst/>
            </a:prstGeom>
            <a:noFill/>
            <a:ln>
              <a:noFill/>
            </a:ln>
            <a:effectLst>
              <a:outerShdw dist="107763" dir="81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1465328-734F-4307-A4B0-ACE61078F1C2}"/>
              </a:ext>
            </a:extLst>
          </p:cNvPr>
          <p:cNvSpPr>
            <a:spLocks noGrp="1" noChangeArrowheads="1"/>
          </p:cNvSpPr>
          <p:nvPr>
            <p:ph type="title"/>
          </p:nvPr>
        </p:nvSpPr>
        <p:spPr>
          <a:xfrm>
            <a:off x="381000" y="244475"/>
            <a:ext cx="8393113" cy="384175"/>
          </a:xfrm>
        </p:spPr>
        <p:txBody>
          <a:bodyPr/>
          <a:lstStyle/>
          <a:p>
            <a:pPr eaLnBrk="1" hangingPunct="1"/>
            <a:r>
              <a:rPr lang="en-US" altLang="en-US">
                <a:latin typeface="Calibri Light" panose="020F0302020204030204" pitchFamily="34" charset="0"/>
                <a:cs typeface="Calibri Light" panose="020F0302020204030204" pitchFamily="34" charset="0"/>
              </a:rPr>
              <a:t>TFS - Team Build Concepts</a:t>
            </a:r>
            <a:endParaRPr lang="en-US" altLang="en-US">
              <a:solidFill>
                <a:schemeClr val="accent1"/>
              </a:solidFill>
              <a:latin typeface="Calibri Light" panose="020F0302020204030204" pitchFamily="34" charset="0"/>
              <a:cs typeface="Calibri Light" panose="020F0302020204030204" pitchFamily="34" charset="0"/>
            </a:endParaRPr>
          </a:p>
        </p:txBody>
      </p:sp>
      <p:sp>
        <p:nvSpPr>
          <p:cNvPr id="29699" name="Rectangle 3">
            <a:extLst>
              <a:ext uri="{FF2B5EF4-FFF2-40B4-BE49-F238E27FC236}">
                <a16:creationId xmlns:a16="http://schemas.microsoft.com/office/drawing/2014/main" id="{E9EA6A28-E89C-4A7D-9B32-A60CB7F8803B}"/>
              </a:ext>
            </a:extLst>
          </p:cNvPr>
          <p:cNvSpPr>
            <a:spLocks noGrp="1" noChangeArrowheads="1"/>
          </p:cNvSpPr>
          <p:nvPr>
            <p:ph idx="1"/>
          </p:nvPr>
        </p:nvSpPr>
        <p:spPr>
          <a:xfrm>
            <a:off x="377825" y="1198563"/>
            <a:ext cx="8388350" cy="5454650"/>
          </a:xfrm>
        </p:spPr>
        <p:txBody>
          <a:bodyPr/>
          <a:lstStyle/>
          <a:p>
            <a:pPr eaLnBrk="1" hangingPunct="1">
              <a:lnSpc>
                <a:spcPct val="80000"/>
              </a:lnSpc>
            </a:pPr>
            <a:r>
              <a:rPr lang="en-US" altLang="en-US" sz="1800">
                <a:latin typeface="Calibri Light" panose="020F0302020204030204" pitchFamily="34" charset="0"/>
                <a:cs typeface="Calibri Light" panose="020F0302020204030204" pitchFamily="34" charset="0"/>
              </a:rPr>
              <a:t>Build Type</a:t>
            </a:r>
          </a:p>
          <a:p>
            <a:pPr lvl="1" eaLnBrk="1" hangingPunct="1">
              <a:lnSpc>
                <a:spcPct val="80000"/>
              </a:lnSpc>
            </a:pPr>
            <a:r>
              <a:rPr lang="en-US" altLang="en-US" sz="1800">
                <a:latin typeface="Calibri Light" panose="020F0302020204030204" pitchFamily="34" charset="0"/>
                <a:cs typeface="Calibri Light" panose="020F0302020204030204" pitchFamily="34" charset="0"/>
              </a:rPr>
              <a:t>Provides an interface which allows the user to define the build steps and build parameters needed for their builds. </a:t>
            </a:r>
          </a:p>
          <a:p>
            <a:pPr eaLnBrk="1" hangingPunct="1">
              <a:lnSpc>
                <a:spcPct val="80000"/>
              </a:lnSpc>
            </a:pPr>
            <a:endParaRPr lang="en-US" altLang="en-US" sz="1800">
              <a:latin typeface="Calibri Light" panose="020F0302020204030204" pitchFamily="34" charset="0"/>
              <a:cs typeface="Calibri Light" panose="020F0302020204030204" pitchFamily="34" charset="0"/>
            </a:endParaRPr>
          </a:p>
          <a:p>
            <a:pPr eaLnBrk="1" hangingPunct="1">
              <a:lnSpc>
                <a:spcPct val="80000"/>
              </a:lnSpc>
            </a:pPr>
            <a:r>
              <a:rPr lang="en-US" altLang="en-US" sz="1800">
                <a:latin typeface="Calibri Light" panose="020F0302020204030204" pitchFamily="34" charset="0"/>
                <a:cs typeface="Calibri Light" panose="020F0302020204030204" pitchFamily="34" charset="0"/>
              </a:rPr>
              <a:t>Build Execution</a:t>
            </a:r>
          </a:p>
          <a:p>
            <a:pPr lvl="1" eaLnBrk="1" hangingPunct="1">
              <a:lnSpc>
                <a:spcPct val="80000"/>
              </a:lnSpc>
            </a:pPr>
            <a:r>
              <a:rPr lang="en-US" altLang="en-US" sz="1800">
                <a:latin typeface="Calibri Light" panose="020F0302020204030204" pitchFamily="34" charset="0"/>
                <a:cs typeface="Calibri Light" panose="020F0302020204030204" pitchFamily="34" charset="0"/>
              </a:rPr>
              <a:t>Leverages the build type to generate build outputs</a:t>
            </a:r>
          </a:p>
          <a:p>
            <a:pPr lvl="1" eaLnBrk="1" hangingPunct="1">
              <a:lnSpc>
                <a:spcPct val="80000"/>
              </a:lnSpc>
            </a:pPr>
            <a:r>
              <a:rPr lang="en-US" altLang="en-US" sz="1800">
                <a:latin typeface="Calibri Light" panose="020F0302020204030204" pitchFamily="34" charset="0"/>
                <a:cs typeface="Calibri Light" panose="020F0302020204030204" pitchFamily="34" charset="0"/>
              </a:rPr>
              <a:t>Executes build steps including execution of test code with coverage data, updates work items, and calculates metrics.</a:t>
            </a:r>
          </a:p>
          <a:p>
            <a:pPr eaLnBrk="1" hangingPunct="1">
              <a:lnSpc>
                <a:spcPct val="80000"/>
              </a:lnSpc>
            </a:pPr>
            <a:endParaRPr lang="en-US" altLang="en-US" sz="1800">
              <a:latin typeface="Calibri Light" panose="020F0302020204030204" pitchFamily="34" charset="0"/>
              <a:cs typeface="Calibri Light" panose="020F0302020204030204" pitchFamily="34" charset="0"/>
            </a:endParaRPr>
          </a:p>
          <a:p>
            <a:pPr eaLnBrk="1" hangingPunct="1">
              <a:lnSpc>
                <a:spcPct val="80000"/>
              </a:lnSpc>
            </a:pPr>
            <a:r>
              <a:rPr lang="en-US" altLang="en-US" sz="1800">
                <a:latin typeface="Calibri Light" panose="020F0302020204030204" pitchFamily="34" charset="0"/>
                <a:cs typeface="Calibri Light" panose="020F0302020204030204" pitchFamily="34" charset="0"/>
              </a:rPr>
              <a:t>Build Report</a:t>
            </a:r>
          </a:p>
          <a:p>
            <a:pPr lvl="1" eaLnBrk="1" hangingPunct="1">
              <a:lnSpc>
                <a:spcPct val="80000"/>
              </a:lnSpc>
            </a:pPr>
            <a:r>
              <a:rPr lang="en-US" altLang="en-US" sz="1800">
                <a:latin typeface="Calibri Light" panose="020F0302020204030204" pitchFamily="34" charset="0"/>
                <a:cs typeface="Calibri Light" panose="020F0302020204030204" pitchFamily="34" charset="0"/>
              </a:rPr>
              <a:t>Provides a view into the execution of the build.</a:t>
            </a:r>
          </a:p>
          <a:p>
            <a:pPr lvl="1" eaLnBrk="1" hangingPunct="1">
              <a:lnSpc>
                <a:spcPct val="80000"/>
              </a:lnSpc>
            </a:pPr>
            <a:r>
              <a:rPr lang="en-US" altLang="en-US" sz="1800">
                <a:latin typeface="Calibri Light" panose="020F0302020204030204" pitchFamily="34" charset="0"/>
                <a:cs typeface="Calibri Light" panose="020F0302020204030204" pitchFamily="34" charset="0"/>
              </a:rPr>
              <a:t>The report lists the overall build status including detailed build steps, work items resolved, code changes, and summary of test execution.</a:t>
            </a:r>
          </a:p>
          <a:p>
            <a:pPr eaLnBrk="1" hangingPunct="1">
              <a:lnSpc>
                <a:spcPct val="80000"/>
              </a:lnSpc>
            </a:pPr>
            <a:endParaRPr lang="en-US" altLang="en-US" sz="1800">
              <a:latin typeface="Calibri Light" panose="020F0302020204030204" pitchFamily="34" charset="0"/>
              <a:cs typeface="Calibri Light" panose="020F0302020204030204" pitchFamily="34" charset="0"/>
            </a:endParaRPr>
          </a:p>
          <a:p>
            <a:pPr eaLnBrk="1" hangingPunct="1">
              <a:lnSpc>
                <a:spcPct val="80000"/>
              </a:lnSpc>
            </a:pPr>
            <a:endParaRPr lang="en-US" altLang="en-US" sz="2400">
              <a:latin typeface="Calibri Light" panose="020F0302020204030204" pitchFamily="34" charset="0"/>
              <a:cs typeface="Calibri Light" panose="020F0302020204030204" pitchFamily="34" charset="0"/>
            </a:endParaRPr>
          </a:p>
        </p:txBody>
      </p:sp>
      <p:grpSp>
        <p:nvGrpSpPr>
          <p:cNvPr id="29700" name="Group 4">
            <a:extLst>
              <a:ext uri="{FF2B5EF4-FFF2-40B4-BE49-F238E27FC236}">
                <a16:creationId xmlns:a16="http://schemas.microsoft.com/office/drawing/2014/main" id="{AE672223-F239-40C3-92C8-79FDB755B18D}"/>
              </a:ext>
            </a:extLst>
          </p:cNvPr>
          <p:cNvGrpSpPr>
            <a:grpSpLocks/>
          </p:cNvGrpSpPr>
          <p:nvPr/>
        </p:nvGrpSpPr>
        <p:grpSpPr bwMode="auto">
          <a:xfrm>
            <a:off x="7024688" y="168275"/>
            <a:ext cx="1914525" cy="1319213"/>
            <a:chOff x="623" y="1559"/>
            <a:chExt cx="1206" cy="831"/>
          </a:xfrm>
        </p:grpSpPr>
        <p:pic>
          <p:nvPicPr>
            <p:cNvPr id="29701" name="Picture 5" descr="GEL Rounded Rectangle amethyst">
              <a:extLst>
                <a:ext uri="{FF2B5EF4-FFF2-40B4-BE49-F238E27FC236}">
                  <a16:creationId xmlns:a16="http://schemas.microsoft.com/office/drawing/2014/main" id="{F983923A-E784-4247-9B7E-5C7EFED48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 y="1560"/>
              <a:ext cx="556"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GEL Rounded Rectangle MS green">
              <a:extLst>
                <a:ext uri="{FF2B5EF4-FFF2-40B4-BE49-F238E27FC236}">
                  <a16:creationId xmlns:a16="http://schemas.microsoft.com/office/drawing/2014/main" id="{80519D9F-BBDA-44D6-98E3-A61926B28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 y="1559"/>
              <a:ext cx="55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descr="GEL Rounded Rectangle aquamarine">
              <a:extLst>
                <a:ext uri="{FF2B5EF4-FFF2-40B4-BE49-F238E27FC236}">
                  <a16:creationId xmlns:a16="http://schemas.microsoft.com/office/drawing/2014/main" id="{376ACB85-1E05-42C1-88B0-130C616197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 y="1922"/>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8" descr="blue sphere2">
              <a:extLst>
                <a:ext uri="{FF2B5EF4-FFF2-40B4-BE49-F238E27FC236}">
                  <a16:creationId xmlns:a16="http://schemas.microsoft.com/office/drawing/2014/main" id="{F01123B4-E9CC-4401-9A9B-BBE49C502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 y="1741"/>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descr="GEL Rounded Rectangle carrot">
              <a:extLst>
                <a:ext uri="{FF2B5EF4-FFF2-40B4-BE49-F238E27FC236}">
                  <a16:creationId xmlns:a16="http://schemas.microsoft.com/office/drawing/2014/main" id="{CACB7BB9-FE31-46AF-A63D-15A179B45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 y="1925"/>
              <a:ext cx="659" cy="465"/>
            </a:xfrm>
            <a:prstGeom prst="rect">
              <a:avLst/>
            </a:prstGeom>
            <a:noFill/>
            <a:ln>
              <a:noFill/>
            </a:ln>
            <a:effectLst>
              <a:outerShdw dist="107763" dir="189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01C7F50-67C9-4306-9F86-5261F46F6F6B}"/>
              </a:ext>
            </a:extLst>
          </p:cNvPr>
          <p:cNvSpPr>
            <a:spLocks noGrp="1" noChangeArrowheads="1"/>
          </p:cNvSpPr>
          <p:nvPr>
            <p:ph type="title"/>
          </p:nvPr>
        </p:nvSpPr>
        <p:spPr>
          <a:xfrm>
            <a:off x="382588" y="228600"/>
            <a:ext cx="8380412" cy="384175"/>
          </a:xfrm>
        </p:spPr>
        <p:txBody>
          <a:bodyPr/>
          <a:lstStyle/>
          <a:p>
            <a:pPr eaLnBrk="1" hangingPunct="1"/>
            <a:r>
              <a:rPr lang="de-DE" altLang="en-US">
                <a:latin typeface="Calibri Light" panose="020F0302020204030204" pitchFamily="34" charset="0"/>
                <a:cs typeface="Calibri Light" panose="020F0302020204030204" pitchFamily="34" charset="0"/>
              </a:rPr>
              <a:t>TFS – Team Build Execution</a:t>
            </a:r>
            <a:endParaRPr lang="en-US" altLang="en-US">
              <a:latin typeface="Calibri Light" panose="020F0302020204030204" pitchFamily="34" charset="0"/>
              <a:cs typeface="Calibri Light" panose="020F0302020204030204" pitchFamily="34" charset="0"/>
            </a:endParaRPr>
          </a:p>
        </p:txBody>
      </p:sp>
      <p:grpSp>
        <p:nvGrpSpPr>
          <p:cNvPr id="31747" name="Group 143">
            <a:extLst>
              <a:ext uri="{FF2B5EF4-FFF2-40B4-BE49-F238E27FC236}">
                <a16:creationId xmlns:a16="http://schemas.microsoft.com/office/drawing/2014/main" id="{AA6BDD2A-ACAE-4449-9EA9-BDAC7A2F614D}"/>
              </a:ext>
            </a:extLst>
          </p:cNvPr>
          <p:cNvGrpSpPr>
            <a:grpSpLocks/>
          </p:cNvGrpSpPr>
          <p:nvPr/>
        </p:nvGrpSpPr>
        <p:grpSpPr bwMode="auto">
          <a:xfrm>
            <a:off x="3597275" y="2659063"/>
            <a:ext cx="1630363" cy="920750"/>
            <a:chOff x="2110" y="2292"/>
            <a:chExt cx="1027" cy="580"/>
          </a:xfrm>
        </p:grpSpPr>
        <p:pic>
          <p:nvPicPr>
            <p:cNvPr id="31782" name="Picture 19" descr="Server">
              <a:extLst>
                <a:ext uri="{FF2B5EF4-FFF2-40B4-BE49-F238E27FC236}">
                  <a16:creationId xmlns:a16="http://schemas.microsoft.com/office/drawing/2014/main" id="{78F04634-1FCD-43DE-850C-2FCEFC04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 y="2292"/>
              <a:ext cx="39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999" name="Text Box 31">
              <a:extLst>
                <a:ext uri="{FF2B5EF4-FFF2-40B4-BE49-F238E27FC236}">
                  <a16:creationId xmlns:a16="http://schemas.microsoft.com/office/drawing/2014/main" id="{E5351D67-BBDE-488E-90FD-21DA18B8D9CA}"/>
                </a:ext>
              </a:extLst>
            </p:cNvPr>
            <p:cNvSpPr txBox="1">
              <a:spLocks noChangeArrowheads="1"/>
            </p:cNvSpPr>
            <p:nvPr/>
          </p:nvSpPr>
          <p:spPr bwMode="auto">
            <a:xfrm>
              <a:off x="2503" y="2439"/>
              <a:ext cx="63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85000"/>
                </a:lnSpc>
                <a:spcBef>
                  <a:spcPct val="20000"/>
                </a:spcBef>
                <a:buClr>
                  <a:schemeClr val="tx1"/>
                </a:buClr>
                <a:buSzPts val="1400"/>
                <a:buFont typeface="Arial" panose="020B0604020202020204" pitchFamily="34" charset="0"/>
                <a:buNone/>
                <a:defRPr/>
              </a:pPr>
              <a:r>
                <a:rPr lang="en-US" altLang="en-US" sz="1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rPr>
                <a:t>Build</a:t>
              </a:r>
              <a:br>
                <a:rPr lang="en-US" altLang="en-US" sz="1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rPr>
              </a:br>
              <a:r>
                <a:rPr lang="en-US" altLang="en-US" sz="1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rPr>
                <a:t>Machine</a:t>
              </a:r>
              <a:endParaRPr lang="en-US" altLang="en-US" sz="2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endParaRPr>
            </a:p>
          </p:txBody>
        </p:sp>
      </p:grpSp>
      <p:sp>
        <p:nvSpPr>
          <p:cNvPr id="468058" name="AutoShape 90">
            <a:extLst>
              <a:ext uri="{FF2B5EF4-FFF2-40B4-BE49-F238E27FC236}">
                <a16:creationId xmlns:a16="http://schemas.microsoft.com/office/drawing/2014/main" id="{2AED1EC2-86E6-4223-8134-402932B173AC}"/>
              </a:ext>
            </a:extLst>
          </p:cNvPr>
          <p:cNvSpPr>
            <a:spLocks noChangeArrowheads="1"/>
          </p:cNvSpPr>
          <p:nvPr/>
        </p:nvSpPr>
        <p:spPr bwMode="auto">
          <a:xfrm>
            <a:off x="3597275" y="3678238"/>
            <a:ext cx="2039938" cy="261937"/>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Initializing build</a:t>
            </a:r>
            <a:endParaRPr lang="en-US" altLang="en-US">
              <a:ea typeface="ヒラギノ角ゴ Pro W3" pitchFamily="124" charset="-128"/>
              <a:cs typeface="+mn-cs"/>
            </a:endParaRPr>
          </a:p>
        </p:txBody>
      </p:sp>
      <p:sp>
        <p:nvSpPr>
          <p:cNvPr id="468059" name="AutoShape 91">
            <a:extLst>
              <a:ext uri="{FF2B5EF4-FFF2-40B4-BE49-F238E27FC236}">
                <a16:creationId xmlns:a16="http://schemas.microsoft.com/office/drawing/2014/main" id="{68A1AEF1-889B-4519-A6BA-6EFA32D6D9E1}"/>
              </a:ext>
            </a:extLst>
          </p:cNvPr>
          <p:cNvSpPr>
            <a:spLocks noChangeArrowheads="1"/>
          </p:cNvSpPr>
          <p:nvPr/>
        </p:nvSpPr>
        <p:spPr bwMode="auto">
          <a:xfrm>
            <a:off x="3817938" y="3932238"/>
            <a:ext cx="2039937" cy="261937"/>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Getting sources</a:t>
            </a:r>
            <a:endParaRPr lang="en-US" altLang="en-US">
              <a:ea typeface="ヒラギノ角ゴ Pro W3" pitchFamily="124" charset="-128"/>
              <a:cs typeface="+mn-cs"/>
            </a:endParaRPr>
          </a:p>
        </p:txBody>
      </p:sp>
      <p:sp>
        <p:nvSpPr>
          <p:cNvPr id="468060" name="AutoShape 92">
            <a:extLst>
              <a:ext uri="{FF2B5EF4-FFF2-40B4-BE49-F238E27FC236}">
                <a16:creationId xmlns:a16="http://schemas.microsoft.com/office/drawing/2014/main" id="{CB1890A7-94B6-4662-A593-D3CF12726FE4}"/>
              </a:ext>
            </a:extLst>
          </p:cNvPr>
          <p:cNvSpPr>
            <a:spLocks noChangeArrowheads="1"/>
          </p:cNvSpPr>
          <p:nvPr/>
        </p:nvSpPr>
        <p:spPr bwMode="auto">
          <a:xfrm>
            <a:off x="4038600" y="4195763"/>
            <a:ext cx="2039938" cy="26035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Compiling Sources</a:t>
            </a:r>
            <a:endParaRPr lang="en-US" altLang="en-US">
              <a:ea typeface="ヒラギノ角ゴ Pro W3" pitchFamily="124" charset="-128"/>
              <a:cs typeface="+mn-cs"/>
            </a:endParaRPr>
          </a:p>
        </p:txBody>
      </p:sp>
      <p:sp>
        <p:nvSpPr>
          <p:cNvPr id="468061" name="AutoShape 93">
            <a:extLst>
              <a:ext uri="{FF2B5EF4-FFF2-40B4-BE49-F238E27FC236}">
                <a16:creationId xmlns:a16="http://schemas.microsoft.com/office/drawing/2014/main" id="{C74D7A5B-072A-4CEC-B7F4-EE2ACB6F6ED7}"/>
              </a:ext>
            </a:extLst>
          </p:cNvPr>
          <p:cNvSpPr>
            <a:spLocks noChangeArrowheads="1"/>
          </p:cNvSpPr>
          <p:nvPr/>
        </p:nvSpPr>
        <p:spPr bwMode="auto">
          <a:xfrm>
            <a:off x="4259263" y="4456113"/>
            <a:ext cx="2039937" cy="261937"/>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Compiling &lt;Solution&gt;</a:t>
            </a:r>
            <a:endParaRPr lang="en-US" altLang="en-US">
              <a:ea typeface="ヒラギノ角ゴ Pro W3" pitchFamily="124" charset="-128"/>
              <a:cs typeface="+mn-cs"/>
            </a:endParaRPr>
          </a:p>
        </p:txBody>
      </p:sp>
      <p:sp>
        <p:nvSpPr>
          <p:cNvPr id="468062" name="AutoShape 94">
            <a:extLst>
              <a:ext uri="{FF2B5EF4-FFF2-40B4-BE49-F238E27FC236}">
                <a16:creationId xmlns:a16="http://schemas.microsoft.com/office/drawing/2014/main" id="{E4DBF454-34C4-4950-A49C-E3387C1497E7}"/>
              </a:ext>
            </a:extLst>
          </p:cNvPr>
          <p:cNvSpPr>
            <a:spLocks noChangeArrowheads="1"/>
          </p:cNvSpPr>
          <p:nvPr/>
        </p:nvSpPr>
        <p:spPr bwMode="auto">
          <a:xfrm>
            <a:off x="4478338" y="4718050"/>
            <a:ext cx="2039937" cy="26035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Compiling &lt;Project&gt;</a:t>
            </a:r>
            <a:endParaRPr lang="en-US" altLang="en-US">
              <a:ea typeface="ヒラギノ角ゴ Pro W3" pitchFamily="124" charset="-128"/>
              <a:cs typeface="+mn-cs"/>
            </a:endParaRPr>
          </a:p>
        </p:txBody>
      </p:sp>
      <p:sp>
        <p:nvSpPr>
          <p:cNvPr id="468063" name="AutoShape 95">
            <a:extLst>
              <a:ext uri="{FF2B5EF4-FFF2-40B4-BE49-F238E27FC236}">
                <a16:creationId xmlns:a16="http://schemas.microsoft.com/office/drawing/2014/main" id="{A04A971D-5373-471A-9456-9D370EC8B97E}"/>
              </a:ext>
            </a:extLst>
          </p:cNvPr>
          <p:cNvSpPr>
            <a:spLocks noChangeArrowheads="1"/>
          </p:cNvSpPr>
          <p:nvPr/>
        </p:nvSpPr>
        <p:spPr bwMode="auto">
          <a:xfrm>
            <a:off x="4699000" y="4972050"/>
            <a:ext cx="2039938" cy="261938"/>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Running tests</a:t>
            </a:r>
            <a:endParaRPr lang="en-US" altLang="en-US">
              <a:ea typeface="ヒラギノ角ゴ Pro W3" pitchFamily="124" charset="-128"/>
              <a:cs typeface="+mn-cs"/>
            </a:endParaRPr>
          </a:p>
        </p:txBody>
      </p:sp>
      <p:sp>
        <p:nvSpPr>
          <p:cNvPr id="468064" name="AutoShape 96">
            <a:extLst>
              <a:ext uri="{FF2B5EF4-FFF2-40B4-BE49-F238E27FC236}">
                <a16:creationId xmlns:a16="http://schemas.microsoft.com/office/drawing/2014/main" id="{D4B125D9-57F8-4A1A-8967-1BABD9AA2BAC}"/>
              </a:ext>
            </a:extLst>
          </p:cNvPr>
          <p:cNvSpPr>
            <a:spLocks noChangeArrowheads="1"/>
          </p:cNvSpPr>
          <p:nvPr/>
        </p:nvSpPr>
        <p:spPr bwMode="auto">
          <a:xfrm>
            <a:off x="4919663" y="5235575"/>
            <a:ext cx="2039937" cy="26035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Getting changesets</a:t>
            </a:r>
            <a:endParaRPr lang="en-US" altLang="en-US">
              <a:ea typeface="ヒラギノ角ゴ Pro W3" pitchFamily="124" charset="-128"/>
              <a:cs typeface="+mn-cs"/>
            </a:endParaRPr>
          </a:p>
        </p:txBody>
      </p:sp>
      <p:sp>
        <p:nvSpPr>
          <p:cNvPr id="468065" name="AutoShape 97">
            <a:extLst>
              <a:ext uri="{FF2B5EF4-FFF2-40B4-BE49-F238E27FC236}">
                <a16:creationId xmlns:a16="http://schemas.microsoft.com/office/drawing/2014/main" id="{EAA512E1-7E15-4A1B-9F3F-99A75F4E7425}"/>
              </a:ext>
            </a:extLst>
          </p:cNvPr>
          <p:cNvSpPr>
            <a:spLocks noChangeArrowheads="1"/>
          </p:cNvSpPr>
          <p:nvPr/>
        </p:nvSpPr>
        <p:spPr bwMode="auto">
          <a:xfrm>
            <a:off x="5138738" y="5495925"/>
            <a:ext cx="2039937" cy="261938"/>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Updating workitems</a:t>
            </a:r>
            <a:endParaRPr lang="en-US" altLang="en-US">
              <a:ea typeface="ヒラギノ角ゴ Pro W3" pitchFamily="124" charset="-128"/>
              <a:cs typeface="+mn-cs"/>
            </a:endParaRPr>
          </a:p>
        </p:txBody>
      </p:sp>
      <p:sp>
        <p:nvSpPr>
          <p:cNvPr id="468066" name="AutoShape 98">
            <a:extLst>
              <a:ext uri="{FF2B5EF4-FFF2-40B4-BE49-F238E27FC236}">
                <a16:creationId xmlns:a16="http://schemas.microsoft.com/office/drawing/2014/main" id="{9AB49050-EECB-4210-AA52-2772C9AB7227}"/>
              </a:ext>
            </a:extLst>
          </p:cNvPr>
          <p:cNvSpPr>
            <a:spLocks noChangeArrowheads="1"/>
          </p:cNvSpPr>
          <p:nvPr/>
        </p:nvSpPr>
        <p:spPr bwMode="auto">
          <a:xfrm>
            <a:off x="5359400" y="5773738"/>
            <a:ext cx="2039938" cy="26035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Copying binaries to drop</a:t>
            </a:r>
            <a:endParaRPr lang="en-US" altLang="en-US">
              <a:ea typeface="ヒラギノ角ゴ Pro W3" pitchFamily="124" charset="-128"/>
              <a:cs typeface="+mn-cs"/>
            </a:endParaRPr>
          </a:p>
        </p:txBody>
      </p:sp>
      <p:sp>
        <p:nvSpPr>
          <p:cNvPr id="468067" name="AutoShape 99">
            <a:extLst>
              <a:ext uri="{FF2B5EF4-FFF2-40B4-BE49-F238E27FC236}">
                <a16:creationId xmlns:a16="http://schemas.microsoft.com/office/drawing/2014/main" id="{3BEE427A-E145-4B87-AA7F-B9C384A0BA8B}"/>
              </a:ext>
            </a:extLst>
          </p:cNvPr>
          <p:cNvSpPr>
            <a:spLocks noChangeArrowheads="1"/>
          </p:cNvSpPr>
          <p:nvPr/>
        </p:nvSpPr>
        <p:spPr bwMode="auto">
          <a:xfrm>
            <a:off x="5580063" y="6034088"/>
            <a:ext cx="2039937" cy="26035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Copying logs to drop</a:t>
            </a:r>
            <a:endParaRPr lang="en-US" altLang="en-US">
              <a:ea typeface="ヒラギノ角ゴ Pro W3" pitchFamily="124" charset="-128"/>
              <a:cs typeface="+mn-cs"/>
            </a:endParaRPr>
          </a:p>
        </p:txBody>
      </p:sp>
      <p:sp>
        <p:nvSpPr>
          <p:cNvPr id="468068" name="AutoShape 100">
            <a:extLst>
              <a:ext uri="{FF2B5EF4-FFF2-40B4-BE49-F238E27FC236}">
                <a16:creationId xmlns:a16="http://schemas.microsoft.com/office/drawing/2014/main" id="{FB4C7988-FDB1-455B-A31C-0BADA61AC4DB}"/>
              </a:ext>
            </a:extLst>
          </p:cNvPr>
          <p:cNvSpPr>
            <a:spLocks noChangeArrowheads="1"/>
          </p:cNvSpPr>
          <p:nvPr/>
        </p:nvSpPr>
        <p:spPr bwMode="auto">
          <a:xfrm>
            <a:off x="5799138" y="6294438"/>
            <a:ext cx="2039937" cy="261937"/>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Completed</a:t>
            </a:r>
            <a:endParaRPr lang="en-US" altLang="en-US">
              <a:ea typeface="ヒラギノ角ゴ Pro W3" pitchFamily="124" charset="-128"/>
              <a:cs typeface="+mn-cs"/>
            </a:endParaRPr>
          </a:p>
        </p:txBody>
      </p:sp>
      <p:grpSp>
        <p:nvGrpSpPr>
          <p:cNvPr id="31759" name="Group 142">
            <a:extLst>
              <a:ext uri="{FF2B5EF4-FFF2-40B4-BE49-F238E27FC236}">
                <a16:creationId xmlns:a16="http://schemas.microsoft.com/office/drawing/2014/main" id="{A7D2B866-3003-4C42-9131-80562B544BD8}"/>
              </a:ext>
            </a:extLst>
          </p:cNvPr>
          <p:cNvGrpSpPr>
            <a:grpSpLocks/>
          </p:cNvGrpSpPr>
          <p:nvPr/>
        </p:nvGrpSpPr>
        <p:grpSpPr bwMode="auto">
          <a:xfrm>
            <a:off x="692150" y="1133475"/>
            <a:ext cx="1816100" cy="1168400"/>
            <a:chOff x="436" y="714"/>
            <a:chExt cx="1144" cy="736"/>
          </a:xfrm>
        </p:grpSpPr>
        <p:pic>
          <p:nvPicPr>
            <p:cNvPr id="31779" name="Picture 110" descr="XP icon my computer">
              <a:extLst>
                <a:ext uri="{FF2B5EF4-FFF2-40B4-BE49-F238E27FC236}">
                  <a16:creationId xmlns:a16="http://schemas.microsoft.com/office/drawing/2014/main" id="{5120966F-E0D6-4492-A226-BB32A17A2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 y="978"/>
              <a:ext cx="44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Text Box 114">
              <a:extLst>
                <a:ext uri="{FF2B5EF4-FFF2-40B4-BE49-F238E27FC236}">
                  <a16:creationId xmlns:a16="http://schemas.microsoft.com/office/drawing/2014/main" id="{1AD0CB5C-E060-4915-ACEB-3032BC727247}"/>
                </a:ext>
              </a:extLst>
            </p:cNvPr>
            <p:cNvSpPr txBox="1">
              <a:spLocks noChangeArrowheads="1"/>
            </p:cNvSpPr>
            <p:nvPr/>
          </p:nvSpPr>
          <p:spPr bwMode="auto">
            <a:xfrm>
              <a:off x="623" y="714"/>
              <a:ext cx="506" cy="1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Client Tier</a:t>
              </a:r>
              <a:endParaRPr lang="en-US" altLang="en-US"/>
            </a:p>
          </p:txBody>
        </p:sp>
        <p:sp>
          <p:nvSpPr>
            <p:cNvPr id="31781" name="AutoShape 117">
              <a:extLst>
                <a:ext uri="{FF2B5EF4-FFF2-40B4-BE49-F238E27FC236}">
                  <a16:creationId xmlns:a16="http://schemas.microsoft.com/office/drawing/2014/main" id="{214C525A-D777-495A-B44B-D20E8CB2FC96}"/>
                </a:ext>
              </a:extLst>
            </p:cNvPr>
            <p:cNvSpPr>
              <a:spLocks noChangeArrowheads="1"/>
            </p:cNvSpPr>
            <p:nvPr/>
          </p:nvSpPr>
          <p:spPr bwMode="auto">
            <a:xfrm>
              <a:off x="436" y="874"/>
              <a:ext cx="1144" cy="576"/>
            </a:xfrm>
            <a:prstGeom prst="roundRect">
              <a:avLst>
                <a:gd name="adj" fmla="val 16667"/>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pSp>
      <p:sp>
        <p:nvSpPr>
          <p:cNvPr id="31760" name="Line 118">
            <a:extLst>
              <a:ext uri="{FF2B5EF4-FFF2-40B4-BE49-F238E27FC236}">
                <a16:creationId xmlns:a16="http://schemas.microsoft.com/office/drawing/2014/main" id="{D141961F-1B11-43C4-8F9B-950B06309859}"/>
              </a:ext>
            </a:extLst>
          </p:cNvPr>
          <p:cNvSpPr>
            <a:spLocks noChangeShapeType="1"/>
          </p:cNvSpPr>
          <p:nvPr/>
        </p:nvSpPr>
        <p:spPr bwMode="auto">
          <a:xfrm>
            <a:off x="2508250" y="3346450"/>
            <a:ext cx="1089025" cy="0"/>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1" name="Line 119">
            <a:extLst>
              <a:ext uri="{FF2B5EF4-FFF2-40B4-BE49-F238E27FC236}">
                <a16:creationId xmlns:a16="http://schemas.microsoft.com/office/drawing/2014/main" id="{814BE281-5969-47B4-9F65-32F45F16FAF6}"/>
              </a:ext>
            </a:extLst>
          </p:cNvPr>
          <p:cNvSpPr>
            <a:spLocks noChangeShapeType="1"/>
          </p:cNvSpPr>
          <p:nvPr/>
        </p:nvSpPr>
        <p:spPr bwMode="auto">
          <a:xfrm>
            <a:off x="4221163" y="3346450"/>
            <a:ext cx="2994025" cy="0"/>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1762" name="Group 140">
            <a:extLst>
              <a:ext uri="{FF2B5EF4-FFF2-40B4-BE49-F238E27FC236}">
                <a16:creationId xmlns:a16="http://schemas.microsoft.com/office/drawing/2014/main" id="{0B88F8BC-14A6-42E4-89E4-D191DDCEFB6F}"/>
              </a:ext>
            </a:extLst>
          </p:cNvPr>
          <p:cNvGrpSpPr>
            <a:grpSpLocks/>
          </p:cNvGrpSpPr>
          <p:nvPr/>
        </p:nvGrpSpPr>
        <p:grpSpPr bwMode="auto">
          <a:xfrm>
            <a:off x="692150" y="2411413"/>
            <a:ext cx="1816100" cy="1168400"/>
            <a:chOff x="436" y="1789"/>
            <a:chExt cx="1144" cy="736"/>
          </a:xfrm>
        </p:grpSpPr>
        <p:sp>
          <p:nvSpPr>
            <p:cNvPr id="31776" name="AutoShape 103">
              <a:extLst>
                <a:ext uri="{FF2B5EF4-FFF2-40B4-BE49-F238E27FC236}">
                  <a16:creationId xmlns:a16="http://schemas.microsoft.com/office/drawing/2014/main" id="{E3900181-BF10-4AF4-B6AF-BAF5454F2885}"/>
                </a:ext>
              </a:extLst>
            </p:cNvPr>
            <p:cNvSpPr>
              <a:spLocks noChangeArrowheads="1"/>
            </p:cNvSpPr>
            <p:nvPr/>
          </p:nvSpPr>
          <p:spPr bwMode="auto">
            <a:xfrm>
              <a:off x="436" y="1949"/>
              <a:ext cx="1144" cy="57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31777" name="Text Box 116">
              <a:extLst>
                <a:ext uri="{FF2B5EF4-FFF2-40B4-BE49-F238E27FC236}">
                  <a16:creationId xmlns:a16="http://schemas.microsoft.com/office/drawing/2014/main" id="{ACD1F178-4F04-4E70-97E0-8F2B34406051}"/>
                </a:ext>
              </a:extLst>
            </p:cNvPr>
            <p:cNvSpPr txBox="1">
              <a:spLocks noChangeArrowheads="1"/>
            </p:cNvSpPr>
            <p:nvPr/>
          </p:nvSpPr>
          <p:spPr bwMode="auto">
            <a:xfrm>
              <a:off x="623" y="1789"/>
              <a:ext cx="719" cy="1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Application Tier</a:t>
              </a:r>
              <a:endParaRPr lang="en-US" altLang="en-US"/>
            </a:p>
          </p:txBody>
        </p:sp>
        <p:pic>
          <p:nvPicPr>
            <p:cNvPr id="31778" name="Picture 134" descr="Server">
              <a:extLst>
                <a:ext uri="{FF2B5EF4-FFF2-40B4-BE49-F238E27FC236}">
                  <a16:creationId xmlns:a16="http://schemas.microsoft.com/office/drawing/2014/main" id="{EB834699-3718-4BF9-9C7D-BC13C16D0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 y="2011"/>
              <a:ext cx="30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3" name="Group 141">
            <a:extLst>
              <a:ext uri="{FF2B5EF4-FFF2-40B4-BE49-F238E27FC236}">
                <a16:creationId xmlns:a16="http://schemas.microsoft.com/office/drawing/2014/main" id="{3448FAF7-6564-490F-B8AF-ABDF087EB98E}"/>
              </a:ext>
            </a:extLst>
          </p:cNvPr>
          <p:cNvGrpSpPr>
            <a:grpSpLocks/>
          </p:cNvGrpSpPr>
          <p:nvPr/>
        </p:nvGrpSpPr>
        <p:grpSpPr bwMode="auto">
          <a:xfrm>
            <a:off x="692150" y="3678238"/>
            <a:ext cx="1816100" cy="1168400"/>
            <a:chOff x="436" y="2685"/>
            <a:chExt cx="1144" cy="736"/>
          </a:xfrm>
        </p:grpSpPr>
        <p:sp>
          <p:nvSpPr>
            <p:cNvPr id="31773" name="AutoShape 104">
              <a:extLst>
                <a:ext uri="{FF2B5EF4-FFF2-40B4-BE49-F238E27FC236}">
                  <a16:creationId xmlns:a16="http://schemas.microsoft.com/office/drawing/2014/main" id="{0C54B97C-DBD7-4BCA-BF33-E7ABBECEEC38}"/>
                </a:ext>
              </a:extLst>
            </p:cNvPr>
            <p:cNvSpPr>
              <a:spLocks noChangeArrowheads="1"/>
            </p:cNvSpPr>
            <p:nvPr/>
          </p:nvSpPr>
          <p:spPr bwMode="auto">
            <a:xfrm>
              <a:off x="436" y="2845"/>
              <a:ext cx="1144" cy="57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31774" name="Text Box 115">
              <a:extLst>
                <a:ext uri="{FF2B5EF4-FFF2-40B4-BE49-F238E27FC236}">
                  <a16:creationId xmlns:a16="http://schemas.microsoft.com/office/drawing/2014/main" id="{660F48C5-BD85-4824-BCC5-BD3AE605AAA7}"/>
                </a:ext>
              </a:extLst>
            </p:cNvPr>
            <p:cNvSpPr txBox="1">
              <a:spLocks noChangeArrowheads="1"/>
            </p:cNvSpPr>
            <p:nvPr/>
          </p:nvSpPr>
          <p:spPr bwMode="auto">
            <a:xfrm>
              <a:off x="623" y="2685"/>
              <a:ext cx="457" cy="1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Data Tier</a:t>
              </a:r>
              <a:endParaRPr lang="en-US" altLang="en-US"/>
            </a:p>
          </p:txBody>
        </p:sp>
        <p:pic>
          <p:nvPicPr>
            <p:cNvPr id="31775" name="Picture 135" descr="Server">
              <a:extLst>
                <a:ext uri="{FF2B5EF4-FFF2-40B4-BE49-F238E27FC236}">
                  <a16:creationId xmlns:a16="http://schemas.microsoft.com/office/drawing/2014/main" id="{CD7F9389-4663-4FAE-B670-7C359DBE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 y="2907"/>
              <a:ext cx="30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4" name="Group 144">
            <a:extLst>
              <a:ext uri="{FF2B5EF4-FFF2-40B4-BE49-F238E27FC236}">
                <a16:creationId xmlns:a16="http://schemas.microsoft.com/office/drawing/2014/main" id="{13478C86-7A3D-47C6-9276-AC753F13AA34}"/>
              </a:ext>
            </a:extLst>
          </p:cNvPr>
          <p:cNvGrpSpPr>
            <a:grpSpLocks/>
          </p:cNvGrpSpPr>
          <p:nvPr/>
        </p:nvGrpSpPr>
        <p:grpSpPr bwMode="auto">
          <a:xfrm>
            <a:off x="7215188" y="2659063"/>
            <a:ext cx="1676400" cy="920750"/>
            <a:chOff x="4704" y="2293"/>
            <a:chExt cx="1056" cy="580"/>
          </a:xfrm>
        </p:grpSpPr>
        <p:pic>
          <p:nvPicPr>
            <p:cNvPr id="31771" name="Picture 136" descr="Server">
              <a:extLst>
                <a:ext uri="{FF2B5EF4-FFF2-40B4-BE49-F238E27FC236}">
                  <a16:creationId xmlns:a16="http://schemas.microsoft.com/office/drawing/2014/main" id="{E5E6EC09-9A65-4568-A8AC-BFD399913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 y="2293"/>
              <a:ext cx="39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8105" name="Text Box 137">
              <a:extLst>
                <a:ext uri="{FF2B5EF4-FFF2-40B4-BE49-F238E27FC236}">
                  <a16:creationId xmlns:a16="http://schemas.microsoft.com/office/drawing/2014/main" id="{CFA34E55-67B7-4F23-82A8-8398BCD6ACB8}"/>
                </a:ext>
              </a:extLst>
            </p:cNvPr>
            <p:cNvSpPr txBox="1">
              <a:spLocks noChangeArrowheads="1"/>
            </p:cNvSpPr>
            <p:nvPr/>
          </p:nvSpPr>
          <p:spPr bwMode="auto">
            <a:xfrm>
              <a:off x="5044" y="2440"/>
              <a:ext cx="71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85000"/>
                </a:lnSpc>
                <a:spcBef>
                  <a:spcPct val="20000"/>
                </a:spcBef>
                <a:buClr>
                  <a:schemeClr val="tx1"/>
                </a:buClr>
                <a:buSzPts val="1400"/>
                <a:buFont typeface="Arial" panose="020B0604020202020204" pitchFamily="34" charset="0"/>
                <a:buNone/>
                <a:defRPr/>
              </a:pPr>
              <a:r>
                <a:rPr lang="en-US" altLang="en-US" sz="1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rPr>
                <a:t>Drop Location</a:t>
              </a:r>
              <a:endParaRPr lang="en-US" altLang="en-US" sz="2400">
                <a:effectLst>
                  <a:outerShdw blurRad="38100" dist="38100" dir="2700000" algn="tl">
                    <a:srgbClr val="000000"/>
                  </a:outerShdw>
                </a:effectLst>
                <a:latin typeface="Segoe" pitchFamily="34" charset="0"/>
                <a:ea typeface="ヒラギノ角ゴ Pro W3" pitchFamily="124" charset="-128"/>
                <a:cs typeface="Arial" panose="020B0604020202020204" pitchFamily="34" charset="0"/>
              </a:endParaRPr>
            </a:p>
          </p:txBody>
        </p:sp>
      </p:grpSp>
      <p:grpSp>
        <p:nvGrpSpPr>
          <p:cNvPr id="31765" name="Group 149">
            <a:extLst>
              <a:ext uri="{FF2B5EF4-FFF2-40B4-BE49-F238E27FC236}">
                <a16:creationId xmlns:a16="http://schemas.microsoft.com/office/drawing/2014/main" id="{22425BE2-E673-48C5-864E-F3B5CE4FDEBD}"/>
              </a:ext>
            </a:extLst>
          </p:cNvPr>
          <p:cNvGrpSpPr>
            <a:grpSpLocks/>
          </p:cNvGrpSpPr>
          <p:nvPr/>
        </p:nvGrpSpPr>
        <p:grpSpPr bwMode="auto">
          <a:xfrm>
            <a:off x="7024688" y="168275"/>
            <a:ext cx="1914525" cy="1319213"/>
            <a:chOff x="623" y="1559"/>
            <a:chExt cx="1206" cy="831"/>
          </a:xfrm>
        </p:grpSpPr>
        <p:pic>
          <p:nvPicPr>
            <p:cNvPr id="31766" name="Picture 150" descr="GEL Rounded Rectangle amethyst">
              <a:extLst>
                <a:ext uri="{FF2B5EF4-FFF2-40B4-BE49-F238E27FC236}">
                  <a16:creationId xmlns:a16="http://schemas.microsoft.com/office/drawing/2014/main" id="{C5342952-A562-41A2-A756-B3CA5C7E3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 y="1560"/>
              <a:ext cx="556"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7" name="Picture 151" descr="GEL Rounded Rectangle MS green">
              <a:extLst>
                <a:ext uri="{FF2B5EF4-FFF2-40B4-BE49-F238E27FC236}">
                  <a16:creationId xmlns:a16="http://schemas.microsoft.com/office/drawing/2014/main" id="{37C37469-EA50-4965-BDC0-4BB80410D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 y="1559"/>
              <a:ext cx="55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8" name="Picture 152" descr="GEL Rounded Rectangle aquamarine">
              <a:extLst>
                <a:ext uri="{FF2B5EF4-FFF2-40B4-BE49-F238E27FC236}">
                  <a16:creationId xmlns:a16="http://schemas.microsoft.com/office/drawing/2014/main" id="{8AEE4DF0-0015-487B-AAFD-67AD6D7AF9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 y="1922"/>
              <a:ext cx="55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9" name="Picture 153" descr="blue sphere2">
              <a:extLst>
                <a:ext uri="{FF2B5EF4-FFF2-40B4-BE49-F238E27FC236}">
                  <a16:creationId xmlns:a16="http://schemas.microsoft.com/office/drawing/2014/main" id="{41B3080C-98C4-4263-8A02-1A93CB7E7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 y="1741"/>
              <a:ext cx="39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154" descr="GEL Rounded Rectangle carrot">
              <a:extLst>
                <a:ext uri="{FF2B5EF4-FFF2-40B4-BE49-F238E27FC236}">
                  <a16:creationId xmlns:a16="http://schemas.microsoft.com/office/drawing/2014/main" id="{920D7B4F-85F7-4E11-84B0-5736A41892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 y="1925"/>
              <a:ext cx="659" cy="465"/>
            </a:xfrm>
            <a:prstGeom prst="rect">
              <a:avLst/>
            </a:prstGeom>
            <a:noFill/>
            <a:ln>
              <a:noFill/>
            </a:ln>
            <a:effectLst>
              <a:outerShdw dist="107763" dir="18900000" algn="ctr" rotWithShape="0">
                <a:srgbClr val="333333">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6" name="Rectangle 4">
            <a:extLst>
              <a:ext uri="{FF2B5EF4-FFF2-40B4-BE49-F238E27FC236}">
                <a16:creationId xmlns:a16="http://schemas.microsoft.com/office/drawing/2014/main" id="{43EB5E3D-9BA4-4657-BB11-B70F44BB13D7}"/>
              </a:ext>
            </a:extLst>
          </p:cNvPr>
          <p:cNvSpPr>
            <a:spLocks noGrp="1" noChangeArrowheads="1"/>
          </p:cNvSpPr>
          <p:nvPr>
            <p:ph type="subTitle" idx="1"/>
          </p:nvPr>
        </p:nvSpPr>
        <p:spPr>
          <a:xfrm>
            <a:off x="1398588" y="3860800"/>
            <a:ext cx="6934200" cy="1077913"/>
          </a:xfrm>
        </p:spPr>
        <p:txBody>
          <a:bodyPr/>
          <a:lstStyle/>
          <a:p>
            <a:pPr eaLnBrk="1" hangingPunct="1"/>
            <a:r>
              <a:rPr lang="en-US" altLang="en-US" sz="2400">
                <a:latin typeface="Calibri Light" panose="020F0302020204030204" pitchFamily="34" charset="0"/>
                <a:cs typeface="Calibri Light" panose="020F0302020204030204" pitchFamily="34" charset="0"/>
              </a:rPr>
              <a:t>Lothar Wieske</a:t>
            </a:r>
          </a:p>
          <a:p>
            <a:pPr eaLnBrk="1" hangingPunct="1"/>
            <a:r>
              <a:rPr lang="de-DE" altLang="en-US" sz="2400">
                <a:latin typeface="Calibri Light" panose="020F0302020204030204" pitchFamily="34" charset="0"/>
                <a:cs typeface="Calibri Light" panose="020F0302020204030204" pitchFamily="34" charset="0"/>
              </a:rPr>
              <a:t>Lifecycle Management Technology Specialist</a:t>
            </a:r>
            <a:endParaRPr lang="en-US" altLang="en-US" sz="2400">
              <a:latin typeface="Calibri Light" panose="020F0302020204030204" pitchFamily="34" charset="0"/>
              <a:cs typeface="Calibri Light" panose="020F0302020204030204" pitchFamily="34" charset="0"/>
            </a:endParaRPr>
          </a:p>
          <a:p>
            <a:pPr eaLnBrk="1" hangingPunct="1"/>
            <a:r>
              <a:rPr lang="de-DE" altLang="en-US" sz="2400">
                <a:latin typeface="Calibri Light" panose="020F0302020204030204" pitchFamily="34" charset="0"/>
                <a:cs typeface="Calibri Light" panose="020F0302020204030204" pitchFamily="34" charset="0"/>
              </a:rPr>
              <a:t>Microsoft Deutschland GmbH</a:t>
            </a:r>
            <a:endParaRPr lang="en-US" altLang="en-US" sz="2400">
              <a:latin typeface="Calibri Light" panose="020F0302020204030204" pitchFamily="34" charset="0"/>
              <a:cs typeface="Calibri Light" panose="020F0302020204030204" pitchFamily="34" charset="0"/>
            </a:endParaRPr>
          </a:p>
        </p:txBody>
      </p:sp>
      <p:sp>
        <p:nvSpPr>
          <p:cNvPr id="443394" name="Rectangle 2">
            <a:extLst>
              <a:ext uri="{FF2B5EF4-FFF2-40B4-BE49-F238E27FC236}">
                <a16:creationId xmlns:a16="http://schemas.microsoft.com/office/drawing/2014/main" id="{47C3F993-29AC-43CC-9A4A-B565FD5DBB6A}"/>
              </a:ext>
            </a:extLst>
          </p:cNvPr>
          <p:cNvSpPr>
            <a:spLocks noGrp="1" noChangeArrowheads="1"/>
          </p:cNvSpPr>
          <p:nvPr>
            <p:ph type="ctrTitle"/>
          </p:nvPr>
        </p:nvSpPr>
        <p:spPr>
          <a:xfrm>
            <a:off x="1195388" y="603250"/>
            <a:ext cx="7567612" cy="1298575"/>
          </a:xfrm>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en-US" sz="4400">
                <a:latin typeface="Calibri Light" panose="020F0302020204030204" pitchFamily="34" charset="0"/>
                <a:cs typeface="Calibri Light" panose="020F0302020204030204" pitchFamily="34" charset="0"/>
              </a:rPr>
              <a:t>Demo:</a:t>
            </a:r>
            <a:br>
              <a:rPr lang="en-US" altLang="en-US" sz="4400">
                <a:latin typeface="Calibri Light" panose="020F0302020204030204" pitchFamily="34" charset="0"/>
                <a:cs typeface="Calibri Light" panose="020F0302020204030204" pitchFamily="34" charset="0"/>
              </a:rPr>
            </a:br>
            <a:r>
              <a:rPr lang="en-US" altLang="en-US" sz="4400">
                <a:latin typeface="Calibri Light" panose="020F0302020204030204" pitchFamily="34" charset="0"/>
                <a:cs typeface="Calibri Light" panose="020F0302020204030204" pitchFamily="34" charset="0"/>
              </a:rPr>
              <a:t>Version Control / Team Build</a:t>
            </a:r>
          </a:p>
        </p:txBody>
      </p:sp>
      <p:pic>
        <p:nvPicPr>
          <p:cNvPr id="32772" name="Picture 3" descr="demo-bar">
            <a:extLst>
              <a:ext uri="{FF2B5EF4-FFF2-40B4-BE49-F238E27FC236}">
                <a16:creationId xmlns:a16="http://schemas.microsoft.com/office/drawing/2014/main" id="{CF2830BE-87C8-455B-8A06-0A75FF7C1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1825"/>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3394"/>
                                        </p:tgtEl>
                                        <p:attrNameLst>
                                          <p:attrName>style.visibility</p:attrName>
                                        </p:attrNameLst>
                                      </p:cBhvr>
                                      <p:to>
                                        <p:strVal val="visible"/>
                                      </p:to>
                                    </p:set>
                                    <p:animEffect transition="in" filter="fade">
                                      <p:cBhvr>
                                        <p:cTn id="7" dur="1000"/>
                                        <p:tgtEl>
                                          <p:spTgt spid="4433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3396"/>
                                        </p:tgtEl>
                                        <p:attrNameLst>
                                          <p:attrName>style.visibility</p:attrName>
                                        </p:attrNameLst>
                                      </p:cBhvr>
                                      <p:to>
                                        <p:strVal val="visible"/>
                                      </p:to>
                                    </p:set>
                                    <p:animEffect transition="in" filter="fade">
                                      <p:cBhvr>
                                        <p:cTn id="10" dur="1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4433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75D3C7B-E49B-4639-BAB1-DAB7B913D44B}"/>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TFS – Project Portal</a:t>
            </a:r>
            <a:endParaRPr lang="en-US" altLang="en-US">
              <a:latin typeface="Calibri Light" panose="020F0302020204030204" pitchFamily="34" charset="0"/>
              <a:cs typeface="Calibri Light" panose="020F0302020204030204" pitchFamily="34" charset="0"/>
            </a:endParaRPr>
          </a:p>
        </p:txBody>
      </p:sp>
      <p:pic>
        <p:nvPicPr>
          <p:cNvPr id="34819" name="Picture 4" descr="SharepointHomePage">
            <a:extLst>
              <a:ext uri="{FF2B5EF4-FFF2-40B4-BE49-F238E27FC236}">
                <a16:creationId xmlns:a16="http://schemas.microsoft.com/office/drawing/2014/main" id="{7BF7423F-D59D-4694-8671-7B0271879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463" y="1066800"/>
            <a:ext cx="7224712"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1725BBD7-1FD1-44BE-B77D-1A0055D66635}"/>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Agenda</a:t>
            </a:r>
          </a:p>
        </p:txBody>
      </p:sp>
      <p:sp>
        <p:nvSpPr>
          <p:cNvPr id="13315" name="Rectangle 5">
            <a:extLst>
              <a:ext uri="{FF2B5EF4-FFF2-40B4-BE49-F238E27FC236}">
                <a16:creationId xmlns:a16="http://schemas.microsoft.com/office/drawing/2014/main" id="{32981A2B-B174-4B99-838B-75D7531B043D}"/>
              </a:ext>
            </a:extLst>
          </p:cNvPr>
          <p:cNvSpPr>
            <a:spLocks noGrp="1" noChangeArrowheads="1"/>
          </p:cNvSpPr>
          <p:nvPr>
            <p:ph idx="1"/>
          </p:nvPr>
        </p:nvSpPr>
        <p:spPr>
          <a:xfrm>
            <a:off x="382588" y="1414463"/>
            <a:ext cx="8380412" cy="4718050"/>
          </a:xfrm>
        </p:spPr>
        <p:txBody>
          <a:bodyPr/>
          <a:lstStyle/>
          <a:p>
            <a:pPr eaLnBrk="1" hangingPunct="1"/>
            <a:r>
              <a:rPr lang="de-DE" altLang="en-US">
                <a:latin typeface="Calibri Light" panose="020F0302020204030204" pitchFamily="34" charset="0"/>
                <a:cs typeface="Calibri Light" panose="020F0302020204030204" pitchFamily="34" charset="0"/>
              </a:rPr>
              <a:t>Team System</a:t>
            </a:r>
          </a:p>
          <a:p>
            <a:pPr eaLnBrk="1" hangingPunct="1"/>
            <a:r>
              <a:rPr lang="de-DE" altLang="en-US">
                <a:latin typeface="Calibri Light" panose="020F0302020204030204" pitchFamily="34" charset="0"/>
                <a:cs typeface="Calibri Light" panose="020F0302020204030204" pitchFamily="34" charset="0"/>
              </a:rPr>
              <a:t>Team Foundation Server</a:t>
            </a:r>
          </a:p>
          <a:p>
            <a:pPr eaLnBrk="1" hangingPunct="1"/>
            <a:r>
              <a:rPr lang="de-DE" altLang="en-US">
                <a:latin typeface="Calibri Light" panose="020F0302020204030204" pitchFamily="34" charset="0"/>
                <a:cs typeface="Calibri Light" panose="020F0302020204030204" pitchFamily="34" charset="0"/>
              </a:rPr>
              <a:t>Architecture</a:t>
            </a:r>
          </a:p>
          <a:p>
            <a:pPr eaLnBrk="1" hangingPunct="1"/>
            <a:r>
              <a:rPr lang="de-DE" altLang="en-US">
                <a:latin typeface="Calibri Light" panose="020F0302020204030204" pitchFamily="34" charset="0"/>
                <a:cs typeface="Calibri Light" panose="020F0302020204030204" pitchFamily="34" charset="0"/>
              </a:rPr>
              <a:t>Functionality</a:t>
            </a:r>
          </a:p>
          <a:p>
            <a:pPr lvl="1" eaLnBrk="1" hangingPunct="1"/>
            <a:r>
              <a:rPr lang="de-DE" altLang="en-US">
                <a:latin typeface="Calibri Light" panose="020F0302020204030204" pitchFamily="34" charset="0"/>
                <a:cs typeface="Calibri Light" panose="020F0302020204030204" pitchFamily="34" charset="0"/>
              </a:rPr>
              <a:t>Work Items</a:t>
            </a:r>
          </a:p>
          <a:p>
            <a:pPr lvl="1" eaLnBrk="1" hangingPunct="1"/>
            <a:r>
              <a:rPr lang="de-DE" altLang="en-US">
                <a:latin typeface="Calibri Light" panose="020F0302020204030204" pitchFamily="34" charset="0"/>
                <a:cs typeface="Calibri Light" panose="020F0302020204030204" pitchFamily="34" charset="0"/>
              </a:rPr>
              <a:t>Version Control</a:t>
            </a:r>
          </a:p>
          <a:p>
            <a:pPr lvl="1" eaLnBrk="1" hangingPunct="1"/>
            <a:r>
              <a:rPr lang="de-DE" altLang="en-US">
                <a:latin typeface="Calibri Light" panose="020F0302020204030204" pitchFamily="34" charset="0"/>
                <a:cs typeface="Calibri Light" panose="020F0302020204030204" pitchFamily="34" charset="0"/>
              </a:rPr>
              <a:t>Team Build</a:t>
            </a:r>
          </a:p>
          <a:p>
            <a:pPr lvl="1" eaLnBrk="1" hangingPunct="1"/>
            <a:r>
              <a:rPr lang="de-DE" altLang="en-US">
                <a:latin typeface="Calibri Light" panose="020F0302020204030204" pitchFamily="34" charset="0"/>
                <a:cs typeface="Calibri Light" panose="020F0302020204030204" pitchFamily="34" charset="0"/>
              </a:rPr>
              <a:t>Project Portal</a:t>
            </a:r>
          </a:p>
          <a:p>
            <a:pPr lvl="1" eaLnBrk="1" hangingPunct="1"/>
            <a:r>
              <a:rPr lang="de-DE" altLang="en-US">
                <a:latin typeface="Calibri Light" panose="020F0302020204030204" pitchFamily="34" charset="0"/>
                <a:cs typeface="Calibri Light" panose="020F0302020204030204" pitchFamily="34" charset="0"/>
              </a:rPr>
              <a:t>Reporting</a:t>
            </a:r>
          </a:p>
          <a:p>
            <a:pPr eaLnBrk="1" hangingPunct="1"/>
            <a:r>
              <a:rPr lang="de-DE" altLang="en-US">
                <a:latin typeface="Calibri Light" panose="020F0302020204030204" pitchFamily="34" charset="0"/>
                <a:cs typeface="Calibri Light" panose="020F0302020204030204" pitchFamily="34" charset="0"/>
              </a:rPr>
              <a:t>Integration</a:t>
            </a:r>
            <a:endParaRPr lang="en-US" altLang="en-US">
              <a:latin typeface="Calibri Light" panose="020F0302020204030204" pitchFamily="34" charset="0"/>
              <a:cs typeface="Calibri Light" panose="020F0302020204030204" pitchFamily="34" charset="0"/>
            </a:endParaRPr>
          </a:p>
        </p:txBody>
      </p:sp>
      <p:grpSp>
        <p:nvGrpSpPr>
          <p:cNvPr id="13316" name="Group 6">
            <a:extLst>
              <a:ext uri="{FF2B5EF4-FFF2-40B4-BE49-F238E27FC236}">
                <a16:creationId xmlns:a16="http://schemas.microsoft.com/office/drawing/2014/main" id="{E8810E4B-BB4E-4B0A-B920-41E6CDB60561}"/>
              </a:ext>
            </a:extLst>
          </p:cNvPr>
          <p:cNvGrpSpPr>
            <a:grpSpLocks/>
          </p:cNvGrpSpPr>
          <p:nvPr/>
        </p:nvGrpSpPr>
        <p:grpSpPr bwMode="auto">
          <a:xfrm>
            <a:off x="5599113" y="2098675"/>
            <a:ext cx="2039937" cy="1658938"/>
            <a:chOff x="3421" y="2360"/>
            <a:chExt cx="2193" cy="1343"/>
          </a:xfrm>
        </p:grpSpPr>
        <p:pic>
          <p:nvPicPr>
            <p:cNvPr id="13317" name="Picture 7" descr="GEL Rounded Rectangle MS green">
              <a:extLst>
                <a:ext uri="{FF2B5EF4-FFF2-40B4-BE49-F238E27FC236}">
                  <a16:creationId xmlns:a16="http://schemas.microsoft.com/office/drawing/2014/main" id="{B1CF88A9-4808-469A-B0C2-1112498C4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 y="2360"/>
              <a:ext cx="1107"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descr="GEL Rounded Rectangle amethyst">
              <a:extLst>
                <a:ext uri="{FF2B5EF4-FFF2-40B4-BE49-F238E27FC236}">
                  <a16:creationId xmlns:a16="http://schemas.microsoft.com/office/drawing/2014/main" id="{CF4C183F-59EA-463E-88DE-63DBE06DE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 y="2362"/>
              <a:ext cx="1105"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9" descr="GEL Rounded Rectangle carrot">
              <a:extLst>
                <a:ext uri="{FF2B5EF4-FFF2-40B4-BE49-F238E27FC236}">
                  <a16:creationId xmlns:a16="http://schemas.microsoft.com/office/drawing/2014/main" id="{DA6A3A0C-4181-4F12-9B4B-6D7A5CC5E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 y="3007"/>
              <a:ext cx="110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0" descr="GEL Rounded Rectangle aquamarine">
              <a:extLst>
                <a:ext uri="{FF2B5EF4-FFF2-40B4-BE49-F238E27FC236}">
                  <a16:creationId xmlns:a16="http://schemas.microsoft.com/office/drawing/2014/main" id="{1DDD2E1B-4603-4C82-A40E-E1C4B1ABF9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 y="3002"/>
              <a:ext cx="1109"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1" descr="blue sphere2">
              <a:extLst>
                <a:ext uri="{FF2B5EF4-FFF2-40B4-BE49-F238E27FC236}">
                  <a16:creationId xmlns:a16="http://schemas.microsoft.com/office/drawing/2014/main" id="{09260BBD-E775-4E7C-8EAF-7FF83E64E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4" y="2682"/>
              <a:ext cx="782"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8CE0C867-AF52-4478-A913-D88388B5CCF4}"/>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TFS – Reporting Architecture</a:t>
            </a:r>
            <a:endParaRPr lang="en-US" altLang="en-US">
              <a:latin typeface="Calibri Light" panose="020F0302020204030204" pitchFamily="34" charset="0"/>
              <a:cs typeface="Calibri Light" panose="020F0302020204030204" pitchFamily="34" charset="0"/>
            </a:endParaRPr>
          </a:p>
        </p:txBody>
      </p:sp>
      <p:grpSp>
        <p:nvGrpSpPr>
          <p:cNvPr id="456711" name="Group 7">
            <a:extLst>
              <a:ext uri="{FF2B5EF4-FFF2-40B4-BE49-F238E27FC236}">
                <a16:creationId xmlns:a16="http://schemas.microsoft.com/office/drawing/2014/main" id="{0E8F8940-7B82-408D-B848-95014FAED3E1}"/>
              </a:ext>
            </a:extLst>
          </p:cNvPr>
          <p:cNvGrpSpPr>
            <a:grpSpLocks/>
          </p:cNvGrpSpPr>
          <p:nvPr/>
        </p:nvGrpSpPr>
        <p:grpSpPr bwMode="auto">
          <a:xfrm>
            <a:off x="155575" y="2044700"/>
            <a:ext cx="1257300" cy="1017588"/>
            <a:chOff x="2640" y="622"/>
            <a:chExt cx="792" cy="641"/>
          </a:xfrm>
        </p:grpSpPr>
        <p:sp>
          <p:nvSpPr>
            <p:cNvPr id="35861" name="Rectangle 8">
              <a:extLst>
                <a:ext uri="{FF2B5EF4-FFF2-40B4-BE49-F238E27FC236}">
                  <a16:creationId xmlns:a16="http://schemas.microsoft.com/office/drawing/2014/main" id="{D4597D31-342D-49D1-B12B-BD292BD905D9}"/>
                </a:ext>
              </a:extLst>
            </p:cNvPr>
            <p:cNvSpPr>
              <a:spLocks noChangeArrowheads="1"/>
            </p:cNvSpPr>
            <p:nvPr/>
          </p:nvSpPr>
          <p:spPr bwMode="auto">
            <a:xfrm>
              <a:off x="2640" y="625"/>
              <a:ext cx="792" cy="638"/>
            </a:xfrm>
            <a:prstGeom prst="rect">
              <a:avLst/>
            </a:prstGeom>
            <a:solidFill>
              <a:schemeClr val="tx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aphicFrame>
          <p:nvGraphicFramePr>
            <p:cNvPr id="35862" name="Object 9">
              <a:extLst>
                <a:ext uri="{FF2B5EF4-FFF2-40B4-BE49-F238E27FC236}">
                  <a16:creationId xmlns:a16="http://schemas.microsoft.com/office/drawing/2014/main" id="{ADAF8370-C71D-4B00-93B2-38113EA4924A}"/>
                </a:ext>
              </a:extLst>
            </p:cNvPr>
            <p:cNvGraphicFramePr>
              <a:graphicFrameLocks noChangeAspect="1"/>
            </p:cNvGraphicFramePr>
            <p:nvPr/>
          </p:nvGraphicFramePr>
          <p:xfrm>
            <a:off x="2640" y="622"/>
            <a:ext cx="792" cy="638"/>
          </p:xfrm>
          <a:graphic>
            <a:graphicData uri="http://schemas.openxmlformats.org/presentationml/2006/ole">
              <mc:AlternateContent xmlns:mc="http://schemas.openxmlformats.org/markup-compatibility/2006">
                <mc:Choice xmlns:v="urn:schemas-microsoft-com:vml" Requires="v">
                  <p:oleObj spid="_x0000_s35863" name="Visio" r:id="rId3" imgW="1919478" imgH="1548384" progId="Visio.Drawing.6">
                    <p:embed/>
                  </p:oleObj>
                </mc:Choice>
                <mc:Fallback>
                  <p:oleObj name="Visio" r:id="rId3" imgW="1919478" imgH="1548384" progId="Visio.Drawing.6">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622"/>
                          <a:ext cx="792" cy="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6714" name="Rectangle 10">
            <a:extLst>
              <a:ext uri="{FF2B5EF4-FFF2-40B4-BE49-F238E27FC236}">
                <a16:creationId xmlns:a16="http://schemas.microsoft.com/office/drawing/2014/main" id="{59AF587B-73E6-41EE-93B5-05BCD6AB2D1E}"/>
              </a:ext>
            </a:extLst>
          </p:cNvPr>
          <p:cNvSpPr>
            <a:spLocks noChangeArrowheads="1"/>
          </p:cNvSpPr>
          <p:nvPr/>
        </p:nvSpPr>
        <p:spPr bwMode="auto">
          <a:xfrm>
            <a:off x="3006725" y="1706563"/>
            <a:ext cx="1030288" cy="685800"/>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SQL Server</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Reporting</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Services</a:t>
            </a:r>
          </a:p>
        </p:txBody>
      </p:sp>
      <p:sp>
        <p:nvSpPr>
          <p:cNvPr id="456732" name="Rectangle 28">
            <a:extLst>
              <a:ext uri="{FF2B5EF4-FFF2-40B4-BE49-F238E27FC236}">
                <a16:creationId xmlns:a16="http://schemas.microsoft.com/office/drawing/2014/main" id="{F6F5D293-D2B3-4BA3-8FAA-80B47E5B0F89}"/>
              </a:ext>
            </a:extLst>
          </p:cNvPr>
          <p:cNvSpPr>
            <a:spLocks noChangeArrowheads="1"/>
          </p:cNvSpPr>
          <p:nvPr/>
        </p:nvSpPr>
        <p:spPr bwMode="auto">
          <a:xfrm>
            <a:off x="5283200" y="1701800"/>
            <a:ext cx="1030288" cy="685800"/>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p>
            <a:pPr algn="ctr" eaLnBrk="1" hangingPunct="1">
              <a:defRPr/>
            </a:pPr>
            <a:r>
              <a:rPr lang="en-US" altLang="en-US" sz="1400">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Excel</a:t>
            </a:r>
          </a:p>
        </p:txBody>
      </p:sp>
      <p:pic>
        <p:nvPicPr>
          <p:cNvPr id="456734" name="Picture 30" descr="blue shadow arrow right">
            <a:extLst>
              <a:ext uri="{FF2B5EF4-FFF2-40B4-BE49-F238E27FC236}">
                <a16:creationId xmlns:a16="http://schemas.microsoft.com/office/drawing/2014/main" id="{682C46C9-BF90-4E85-9478-01510055C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64646">
            <a:off x="5695156" y="2518569"/>
            <a:ext cx="46513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35" name="Picture 31">
            <a:extLst>
              <a:ext uri="{FF2B5EF4-FFF2-40B4-BE49-F238E27FC236}">
                <a16:creationId xmlns:a16="http://schemas.microsoft.com/office/drawing/2014/main" id="{1ED864D8-3263-4432-8B89-A99FB06B6F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979488"/>
            <a:ext cx="8429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104">
            <a:extLst>
              <a:ext uri="{FF2B5EF4-FFF2-40B4-BE49-F238E27FC236}">
                <a16:creationId xmlns:a16="http://schemas.microsoft.com/office/drawing/2014/main" id="{06892607-05F0-4426-935E-6AA8B1857658}"/>
              </a:ext>
            </a:extLst>
          </p:cNvPr>
          <p:cNvGrpSpPr>
            <a:grpSpLocks/>
          </p:cNvGrpSpPr>
          <p:nvPr/>
        </p:nvGrpSpPr>
        <p:grpSpPr bwMode="auto">
          <a:xfrm>
            <a:off x="3298825" y="6184900"/>
            <a:ext cx="5059363" cy="598488"/>
            <a:chOff x="1565" y="3896"/>
            <a:chExt cx="3187" cy="377"/>
          </a:xfrm>
        </p:grpSpPr>
        <p:sp>
          <p:nvSpPr>
            <p:cNvPr id="456742" name="AutoShape 38">
              <a:extLst>
                <a:ext uri="{FF2B5EF4-FFF2-40B4-BE49-F238E27FC236}">
                  <a16:creationId xmlns:a16="http://schemas.microsoft.com/office/drawing/2014/main" id="{7D4E4DE1-43FE-4923-9076-C6EF59C354C1}"/>
                </a:ext>
              </a:extLst>
            </p:cNvPr>
            <p:cNvSpPr>
              <a:spLocks noChangeArrowheads="1"/>
            </p:cNvSpPr>
            <p:nvPr/>
          </p:nvSpPr>
          <p:spPr bwMode="auto">
            <a:xfrm>
              <a:off x="1565" y="3897"/>
              <a:ext cx="639" cy="376"/>
            </a:xfrm>
            <a:prstGeom prst="can">
              <a:avLst>
                <a:gd name="adj" fmla="val 25000"/>
              </a:avLst>
            </a:prstGeom>
            <a:solidFill>
              <a:schemeClr val="tx2"/>
            </a:soli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de-DE" altLang="en-US">
                  <a:solidFill>
                    <a:schemeClr val="bg2"/>
                  </a:solidFill>
                  <a:ea typeface="ヒラギノ角ゴ Pro W3" pitchFamily="124" charset="-128"/>
                  <a:cs typeface="+mn-cs"/>
                </a:rPr>
                <a:t>Work</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Items</a:t>
              </a:r>
              <a:endParaRPr lang="en-US" altLang="en-US">
                <a:solidFill>
                  <a:schemeClr val="bg2"/>
                </a:solidFill>
                <a:ea typeface="ヒラギノ角ゴ Pro W3" pitchFamily="124" charset="-128"/>
                <a:cs typeface="+mn-cs"/>
              </a:endParaRPr>
            </a:p>
          </p:txBody>
        </p:sp>
        <p:sp>
          <p:nvSpPr>
            <p:cNvPr id="456746" name="AutoShape 42">
              <a:extLst>
                <a:ext uri="{FF2B5EF4-FFF2-40B4-BE49-F238E27FC236}">
                  <a16:creationId xmlns:a16="http://schemas.microsoft.com/office/drawing/2014/main" id="{13550871-E3B9-4F75-A16A-F22239D531BA}"/>
                </a:ext>
              </a:extLst>
            </p:cNvPr>
            <p:cNvSpPr>
              <a:spLocks noChangeArrowheads="1"/>
            </p:cNvSpPr>
            <p:nvPr/>
          </p:nvSpPr>
          <p:spPr bwMode="auto">
            <a:xfrm>
              <a:off x="2839" y="3897"/>
              <a:ext cx="639" cy="376"/>
            </a:xfrm>
            <a:prstGeom prst="can">
              <a:avLst>
                <a:gd name="adj" fmla="val 25000"/>
              </a:avLst>
            </a:prstGeom>
            <a:solidFill>
              <a:schemeClr val="tx2"/>
            </a:soli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de-DE" altLang="en-US">
                  <a:solidFill>
                    <a:schemeClr val="bg2"/>
                  </a:solidFill>
                  <a:ea typeface="ヒラギノ角ゴ Pro W3" pitchFamily="124" charset="-128"/>
                  <a:cs typeface="+mn-cs"/>
                </a:rPr>
                <a:t>Version</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Control</a:t>
              </a:r>
              <a:endParaRPr lang="en-US" altLang="en-US">
                <a:solidFill>
                  <a:schemeClr val="bg2"/>
                </a:solidFill>
                <a:ea typeface="ヒラギノ角ゴ Pro W3" pitchFamily="124" charset="-128"/>
                <a:cs typeface="+mn-cs"/>
              </a:endParaRPr>
            </a:p>
          </p:txBody>
        </p:sp>
        <p:sp>
          <p:nvSpPr>
            <p:cNvPr id="456748" name="AutoShape 44">
              <a:extLst>
                <a:ext uri="{FF2B5EF4-FFF2-40B4-BE49-F238E27FC236}">
                  <a16:creationId xmlns:a16="http://schemas.microsoft.com/office/drawing/2014/main" id="{2BC9910E-D46F-4ACE-B1C4-8AE3FBF38B6C}"/>
                </a:ext>
              </a:extLst>
            </p:cNvPr>
            <p:cNvSpPr>
              <a:spLocks noChangeArrowheads="1"/>
            </p:cNvSpPr>
            <p:nvPr/>
          </p:nvSpPr>
          <p:spPr bwMode="auto">
            <a:xfrm>
              <a:off x="4113" y="3896"/>
              <a:ext cx="639" cy="376"/>
            </a:xfrm>
            <a:prstGeom prst="can">
              <a:avLst>
                <a:gd name="adj" fmla="val 25000"/>
              </a:avLst>
            </a:prstGeom>
            <a:solidFill>
              <a:schemeClr val="tx2"/>
            </a:soli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de-DE" altLang="en-US">
                  <a:solidFill>
                    <a:schemeClr val="bg2"/>
                  </a:solidFill>
                  <a:ea typeface="ヒラギノ角ゴ Pro W3" pitchFamily="124" charset="-128"/>
                  <a:cs typeface="+mn-cs"/>
                </a:rPr>
                <a:t>Your Tool</a:t>
              </a:r>
              <a:endParaRPr lang="en-US" altLang="en-US">
                <a:solidFill>
                  <a:schemeClr val="bg2"/>
                </a:solidFill>
                <a:ea typeface="ヒラギノ角ゴ Pro W3" pitchFamily="124" charset="-128"/>
                <a:cs typeface="+mn-cs"/>
              </a:endParaRPr>
            </a:p>
          </p:txBody>
        </p:sp>
      </p:grpSp>
      <p:grpSp>
        <p:nvGrpSpPr>
          <p:cNvPr id="35849" name="Group 103">
            <a:extLst>
              <a:ext uri="{FF2B5EF4-FFF2-40B4-BE49-F238E27FC236}">
                <a16:creationId xmlns:a16="http://schemas.microsoft.com/office/drawing/2014/main" id="{E39B44FB-0329-4853-BB94-F78289486A06}"/>
              </a:ext>
            </a:extLst>
          </p:cNvPr>
          <p:cNvGrpSpPr>
            <a:grpSpLocks/>
          </p:cNvGrpSpPr>
          <p:nvPr/>
        </p:nvGrpSpPr>
        <p:grpSpPr bwMode="auto">
          <a:xfrm>
            <a:off x="3006725" y="5280025"/>
            <a:ext cx="5645150" cy="754063"/>
            <a:chOff x="1381" y="3249"/>
            <a:chExt cx="3556" cy="475"/>
          </a:xfrm>
        </p:grpSpPr>
        <p:sp>
          <p:nvSpPr>
            <p:cNvPr id="35855" name="AutoShape 39">
              <a:extLst>
                <a:ext uri="{FF2B5EF4-FFF2-40B4-BE49-F238E27FC236}">
                  <a16:creationId xmlns:a16="http://schemas.microsoft.com/office/drawing/2014/main" id="{D9B808B6-AAFC-4556-8ABC-538A8ED0270B}"/>
                </a:ext>
              </a:extLst>
            </p:cNvPr>
            <p:cNvSpPr>
              <a:spLocks noChangeArrowheads="1"/>
            </p:cNvSpPr>
            <p:nvPr/>
          </p:nvSpPr>
          <p:spPr bwMode="auto">
            <a:xfrm>
              <a:off x="1381" y="3249"/>
              <a:ext cx="1008" cy="475"/>
            </a:xfrm>
            <a:prstGeom prst="cube">
              <a:avLst>
                <a:gd name="adj" fmla="val 25000"/>
              </a:avLst>
            </a:prstGeom>
            <a:solidFill>
              <a:schemeClr val="tx2"/>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Work Item</a:t>
              </a:r>
              <a:br>
                <a:rPr lang="de-DE" altLang="en-US" b="1">
                  <a:solidFill>
                    <a:schemeClr val="bg2"/>
                  </a:solidFill>
                  <a:latin typeface="Segoe Semibold" pitchFamily="34" charset="0"/>
                </a:rPr>
              </a:br>
              <a:r>
                <a:rPr lang="de-DE" altLang="en-US" b="1">
                  <a:solidFill>
                    <a:schemeClr val="bg2"/>
                  </a:solidFill>
                  <a:latin typeface="Segoe Semibold" pitchFamily="34" charset="0"/>
                </a:rPr>
                <a:t>PULL</a:t>
              </a:r>
              <a:br>
                <a:rPr lang="de-DE" altLang="en-US" b="1">
                  <a:solidFill>
                    <a:schemeClr val="bg2"/>
                  </a:solidFill>
                  <a:latin typeface="Segoe Semibold" pitchFamily="34" charset="0"/>
                </a:rPr>
              </a:br>
              <a:r>
                <a:rPr lang="de-DE" altLang="en-US" b="1">
                  <a:solidFill>
                    <a:schemeClr val="bg2"/>
                  </a:solidFill>
                  <a:latin typeface="Segoe Semibold" pitchFamily="34" charset="0"/>
                </a:rPr>
                <a:t>Adapter</a:t>
              </a:r>
              <a:endParaRPr lang="en-US" altLang="en-US" b="1">
                <a:solidFill>
                  <a:schemeClr val="bg2"/>
                </a:solidFill>
                <a:latin typeface="Segoe Semibold" pitchFamily="34" charset="0"/>
              </a:endParaRPr>
            </a:p>
          </p:txBody>
        </p:sp>
        <p:sp>
          <p:nvSpPr>
            <p:cNvPr id="35856" name="AutoShape 43">
              <a:extLst>
                <a:ext uri="{FF2B5EF4-FFF2-40B4-BE49-F238E27FC236}">
                  <a16:creationId xmlns:a16="http://schemas.microsoft.com/office/drawing/2014/main" id="{D3CA0E4A-C8AD-4AA1-A05D-E17C6C11392E}"/>
                </a:ext>
              </a:extLst>
            </p:cNvPr>
            <p:cNvSpPr>
              <a:spLocks noChangeArrowheads="1"/>
            </p:cNvSpPr>
            <p:nvPr/>
          </p:nvSpPr>
          <p:spPr bwMode="auto">
            <a:xfrm>
              <a:off x="2655" y="3249"/>
              <a:ext cx="1008" cy="475"/>
            </a:xfrm>
            <a:prstGeom prst="cube">
              <a:avLst>
                <a:gd name="adj" fmla="val 25000"/>
              </a:avLst>
            </a:prstGeom>
            <a:solidFill>
              <a:schemeClr val="tx2"/>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Version Control</a:t>
              </a:r>
              <a:br>
                <a:rPr lang="de-DE" altLang="en-US" b="1">
                  <a:solidFill>
                    <a:schemeClr val="bg2"/>
                  </a:solidFill>
                  <a:latin typeface="Segoe Semibold" pitchFamily="34" charset="0"/>
                </a:rPr>
              </a:br>
              <a:r>
                <a:rPr lang="de-DE" altLang="en-US" b="1">
                  <a:solidFill>
                    <a:schemeClr val="bg2"/>
                  </a:solidFill>
                  <a:latin typeface="Segoe Semibold" pitchFamily="34" charset="0"/>
                </a:rPr>
                <a:t>PULL</a:t>
              </a:r>
              <a:br>
                <a:rPr lang="de-DE" altLang="en-US" b="1">
                  <a:solidFill>
                    <a:schemeClr val="bg2"/>
                  </a:solidFill>
                  <a:latin typeface="Segoe Semibold" pitchFamily="34" charset="0"/>
                </a:rPr>
              </a:br>
              <a:r>
                <a:rPr lang="de-DE" altLang="en-US" b="1">
                  <a:solidFill>
                    <a:schemeClr val="bg2"/>
                  </a:solidFill>
                  <a:latin typeface="Segoe Semibold" pitchFamily="34" charset="0"/>
                </a:rPr>
                <a:t>Adapter</a:t>
              </a:r>
              <a:endParaRPr lang="en-US" altLang="en-US" b="1">
                <a:solidFill>
                  <a:schemeClr val="bg2"/>
                </a:solidFill>
                <a:latin typeface="Segoe Semibold" pitchFamily="34" charset="0"/>
              </a:endParaRPr>
            </a:p>
          </p:txBody>
        </p:sp>
        <p:sp>
          <p:nvSpPr>
            <p:cNvPr id="35857" name="AutoShape 45">
              <a:extLst>
                <a:ext uri="{FF2B5EF4-FFF2-40B4-BE49-F238E27FC236}">
                  <a16:creationId xmlns:a16="http://schemas.microsoft.com/office/drawing/2014/main" id="{11EAFCC4-2112-4150-84A7-C628BA6F2C28}"/>
                </a:ext>
              </a:extLst>
            </p:cNvPr>
            <p:cNvSpPr>
              <a:spLocks noChangeArrowheads="1"/>
            </p:cNvSpPr>
            <p:nvPr/>
          </p:nvSpPr>
          <p:spPr bwMode="auto">
            <a:xfrm>
              <a:off x="3929" y="3249"/>
              <a:ext cx="1008" cy="475"/>
            </a:xfrm>
            <a:prstGeom prst="cube">
              <a:avLst>
                <a:gd name="adj" fmla="val 25000"/>
              </a:avLst>
            </a:prstGeom>
            <a:solidFill>
              <a:schemeClr val="tx2"/>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Your</a:t>
              </a:r>
              <a:br>
                <a:rPr lang="de-DE" altLang="en-US" b="1">
                  <a:solidFill>
                    <a:schemeClr val="bg2"/>
                  </a:solidFill>
                  <a:latin typeface="Segoe Semibold" pitchFamily="34" charset="0"/>
                </a:rPr>
              </a:br>
              <a:r>
                <a:rPr lang="de-DE" altLang="en-US" b="1">
                  <a:solidFill>
                    <a:schemeClr val="bg2"/>
                  </a:solidFill>
                  <a:latin typeface="Segoe Semibold" pitchFamily="34" charset="0"/>
                </a:rPr>
                <a:t>PULL</a:t>
              </a:r>
              <a:br>
                <a:rPr lang="de-DE" altLang="en-US" b="1">
                  <a:solidFill>
                    <a:schemeClr val="bg2"/>
                  </a:solidFill>
                  <a:latin typeface="Segoe Semibold" pitchFamily="34" charset="0"/>
                </a:rPr>
              </a:br>
              <a:r>
                <a:rPr lang="de-DE" altLang="en-US" b="1">
                  <a:solidFill>
                    <a:schemeClr val="bg2"/>
                  </a:solidFill>
                  <a:latin typeface="Segoe Semibold" pitchFamily="34" charset="0"/>
                </a:rPr>
                <a:t>Adapter</a:t>
              </a:r>
              <a:endParaRPr lang="en-US" altLang="en-US" b="1">
                <a:solidFill>
                  <a:schemeClr val="bg2"/>
                </a:solidFill>
                <a:latin typeface="Segoe Semibold" pitchFamily="34" charset="0"/>
              </a:endParaRPr>
            </a:p>
          </p:txBody>
        </p:sp>
      </p:grpSp>
      <p:sp>
        <p:nvSpPr>
          <p:cNvPr id="456793" name="AutoShape 89">
            <a:extLst>
              <a:ext uri="{FF2B5EF4-FFF2-40B4-BE49-F238E27FC236}">
                <a16:creationId xmlns:a16="http://schemas.microsoft.com/office/drawing/2014/main" id="{1A06EBEF-B339-4970-8CED-4A5F6EEA28A5}"/>
              </a:ext>
            </a:extLst>
          </p:cNvPr>
          <p:cNvSpPr>
            <a:spLocks noChangeArrowheads="1"/>
          </p:cNvSpPr>
          <p:nvPr/>
        </p:nvSpPr>
        <p:spPr bwMode="auto">
          <a:xfrm>
            <a:off x="3006725" y="2806700"/>
            <a:ext cx="5645150" cy="1108075"/>
          </a:xfrm>
          <a:prstGeom prst="can">
            <a:avLst>
              <a:gd name="adj" fmla="val 25000"/>
            </a:avLst>
          </a:prstGeom>
          <a:solidFill>
            <a:schemeClr val="folHlink"/>
          </a:soli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nchor="ctr" anchorCtr="1"/>
          <a:lstStyle/>
          <a:p>
            <a:pPr algn="ctr" eaLnBrk="1" hangingPunct="1">
              <a:defRPr/>
            </a:pPr>
            <a:r>
              <a:rPr lang="de-DE" altLang="en-US">
                <a:solidFill>
                  <a:schemeClr val="bg2"/>
                </a:solidFill>
                <a:ea typeface="ヒラギノ角ゴ Pro W3" pitchFamily="124" charset="-128"/>
                <a:cs typeface="+mn-cs"/>
              </a:rPr>
              <a:t>Reporting Warehouse</a:t>
            </a:r>
            <a:endParaRPr lang="en-US" altLang="en-US">
              <a:solidFill>
                <a:schemeClr val="bg2"/>
              </a:solidFill>
              <a:ea typeface="ヒラギノ角ゴ Pro W3" pitchFamily="124" charset="-128"/>
              <a:cs typeface="+mn-cs"/>
            </a:endParaRPr>
          </a:p>
        </p:txBody>
      </p:sp>
      <p:sp>
        <p:nvSpPr>
          <p:cNvPr id="35851" name="AutoShape 87">
            <a:extLst>
              <a:ext uri="{FF2B5EF4-FFF2-40B4-BE49-F238E27FC236}">
                <a16:creationId xmlns:a16="http://schemas.microsoft.com/office/drawing/2014/main" id="{CCEA4774-4E58-414A-AA53-801EF5E4B84C}"/>
              </a:ext>
            </a:extLst>
          </p:cNvPr>
          <p:cNvSpPr>
            <a:spLocks noChangeArrowheads="1"/>
          </p:cNvSpPr>
          <p:nvPr/>
        </p:nvSpPr>
        <p:spPr bwMode="auto">
          <a:xfrm>
            <a:off x="3006725" y="4283075"/>
            <a:ext cx="5695950" cy="847725"/>
          </a:xfrm>
          <a:prstGeom prst="cube">
            <a:avLst>
              <a:gd name="adj" fmla="val 25000"/>
            </a:avLst>
          </a:prstGeom>
          <a:solidFill>
            <a:schemeClr val="folHlink"/>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Reporting Warehouse</a:t>
            </a:r>
            <a:br>
              <a:rPr lang="de-DE" altLang="en-US" b="1">
                <a:solidFill>
                  <a:schemeClr val="bg2"/>
                </a:solidFill>
                <a:latin typeface="Segoe Semibold" pitchFamily="34" charset="0"/>
              </a:rPr>
            </a:br>
            <a:r>
              <a:rPr lang="de-DE" altLang="en-US" b="1">
                <a:solidFill>
                  <a:schemeClr val="bg2"/>
                </a:solidFill>
                <a:latin typeface="Segoe Semibold" pitchFamily="34" charset="0"/>
              </a:rPr>
              <a:t>Object Model</a:t>
            </a:r>
            <a:endParaRPr lang="en-US" altLang="en-US" b="1">
              <a:solidFill>
                <a:schemeClr val="bg2"/>
              </a:solidFill>
              <a:latin typeface="Segoe Semibold" pitchFamily="34" charset="0"/>
            </a:endParaRPr>
          </a:p>
        </p:txBody>
      </p:sp>
      <p:pic>
        <p:nvPicPr>
          <p:cNvPr id="35852" name="Picture 92" descr="XP icon my computer">
            <a:extLst>
              <a:ext uri="{FF2B5EF4-FFF2-40B4-BE49-F238E27FC236}">
                <a16:creationId xmlns:a16="http://schemas.microsoft.com/office/drawing/2014/main" id="{A349593C-C592-4C60-9858-BA28EFC1C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392613"/>
            <a:ext cx="6286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AutoShape 96">
            <a:extLst>
              <a:ext uri="{FF2B5EF4-FFF2-40B4-BE49-F238E27FC236}">
                <a16:creationId xmlns:a16="http://schemas.microsoft.com/office/drawing/2014/main" id="{AACA8B10-3272-44CA-8F3E-EB33A8AF1ADF}"/>
              </a:ext>
            </a:extLst>
          </p:cNvPr>
          <p:cNvSpPr>
            <a:spLocks noChangeArrowheads="1"/>
          </p:cNvSpPr>
          <p:nvPr/>
        </p:nvSpPr>
        <p:spPr bwMode="auto">
          <a:xfrm>
            <a:off x="1263650" y="4283075"/>
            <a:ext cx="1600200" cy="847725"/>
          </a:xfrm>
          <a:prstGeom prst="cube">
            <a:avLst>
              <a:gd name="adj" fmla="val 25000"/>
            </a:avLst>
          </a:prstGeom>
          <a:solidFill>
            <a:schemeClr val="accent2"/>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b="1">
                <a:solidFill>
                  <a:schemeClr val="bg2"/>
                </a:solidFill>
                <a:latin typeface="Segoe Semibold" pitchFamily="34" charset="0"/>
              </a:rPr>
              <a:t>Team Build</a:t>
            </a:r>
            <a:br>
              <a:rPr lang="de-DE" altLang="en-US" b="1">
                <a:solidFill>
                  <a:schemeClr val="bg2"/>
                </a:solidFill>
                <a:latin typeface="Segoe Semibold" pitchFamily="34" charset="0"/>
              </a:rPr>
            </a:br>
            <a:r>
              <a:rPr lang="de-DE" altLang="en-US" b="1">
                <a:solidFill>
                  <a:schemeClr val="bg2"/>
                </a:solidFill>
                <a:latin typeface="Segoe Semibold" pitchFamily="34" charset="0"/>
              </a:rPr>
              <a:t>PULL</a:t>
            </a:r>
            <a:br>
              <a:rPr lang="de-DE" altLang="en-US" b="1">
                <a:solidFill>
                  <a:schemeClr val="bg2"/>
                </a:solidFill>
                <a:latin typeface="Segoe Semibold" pitchFamily="34" charset="0"/>
              </a:rPr>
            </a:br>
            <a:r>
              <a:rPr lang="de-DE" altLang="en-US" b="1">
                <a:solidFill>
                  <a:schemeClr val="bg2"/>
                </a:solidFill>
                <a:latin typeface="Segoe Semibold" pitchFamily="34" charset="0"/>
              </a:rPr>
              <a:t>Adapter</a:t>
            </a:r>
            <a:endParaRPr lang="en-US" altLang="en-US" b="1">
              <a:solidFill>
                <a:schemeClr val="bg2"/>
              </a:solidFill>
              <a:latin typeface="Segoe Semibold" pitchFamily="34" charset="0"/>
            </a:endParaRPr>
          </a:p>
        </p:txBody>
      </p:sp>
      <p:sp>
        <p:nvSpPr>
          <p:cNvPr id="456811" name="Rectangle 107">
            <a:extLst>
              <a:ext uri="{FF2B5EF4-FFF2-40B4-BE49-F238E27FC236}">
                <a16:creationId xmlns:a16="http://schemas.microsoft.com/office/drawing/2014/main" id="{FC373BFD-5A6C-4DF6-9555-C3A9920D93AB}"/>
              </a:ext>
            </a:extLst>
          </p:cNvPr>
          <p:cNvSpPr>
            <a:spLocks noChangeArrowheads="1"/>
          </p:cNvSpPr>
          <p:nvPr/>
        </p:nvSpPr>
        <p:spPr bwMode="auto">
          <a:xfrm>
            <a:off x="7561263" y="1704975"/>
            <a:ext cx="1030287" cy="685800"/>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lgn="ctr">
                <a:solidFill>
                  <a:schemeClr val="accent2"/>
                </a:solidFill>
                <a:miter lim="800000"/>
                <a:headEnd/>
                <a:tailEnd/>
              </a14:hiddenLine>
            </a:ext>
          </a:extLst>
        </p:spPr>
        <p:txBody>
          <a:bodyPr wrap="none" anchor="ctr"/>
          <a:lstStyle/>
          <a:p>
            <a:pPr algn="ctr" eaLnBrk="1" hangingPunct="1">
              <a:defRPr/>
            </a:pPr>
            <a:r>
              <a:rPr lang="en-US" altLang="en-US" sz="1400">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Custom</a:t>
            </a:r>
            <a:br>
              <a:rPr lang="en-US" altLang="en-US" sz="1400">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br>
            <a:r>
              <a:rPr lang="en-US" altLang="en-US" sz="1400">
                <a:effectLst>
                  <a:outerShdw blurRad="38100" dist="38100" dir="2700000" algn="tl">
                    <a:srgbClr val="000000"/>
                  </a:outerShdw>
                </a:effectLst>
                <a:latin typeface="Franklin Gothic Medium" panose="020B0603020102020204" pitchFamily="34" charset="0"/>
                <a:ea typeface="ヒラギノ角ゴ Pro W3" pitchFamily="124" charset="-128"/>
                <a:cs typeface="Arial" panose="020B0604020202020204" pitchFamily="34" charset="0"/>
              </a:rPr>
              <a:t>Reporting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56734"/>
                                        </p:tgtEl>
                                        <p:attrNameLst>
                                          <p:attrName>style.visibility</p:attrName>
                                        </p:attrNameLst>
                                      </p:cBhvr>
                                      <p:to>
                                        <p:strVal val="visible"/>
                                      </p:to>
                                    </p:set>
                                    <p:animEffect transition="in" filter="wipe(left)">
                                      <p:cBhvr>
                                        <p:cTn id="7" dur="500"/>
                                        <p:tgtEl>
                                          <p:spTgt spid="4567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6714"/>
                                        </p:tgtEl>
                                        <p:attrNameLst>
                                          <p:attrName>style.visibility</p:attrName>
                                        </p:attrNameLst>
                                      </p:cBhvr>
                                      <p:to>
                                        <p:strVal val="visible"/>
                                      </p:to>
                                    </p:set>
                                    <p:animEffect transition="in" filter="wipe(left)">
                                      <p:cBhvr>
                                        <p:cTn id="11" dur="500"/>
                                        <p:tgtEl>
                                          <p:spTgt spid="45671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56732"/>
                                        </p:tgtEl>
                                        <p:attrNameLst>
                                          <p:attrName>style.visibility</p:attrName>
                                        </p:attrNameLst>
                                      </p:cBhvr>
                                      <p:to>
                                        <p:strVal val="visible"/>
                                      </p:to>
                                    </p:set>
                                    <p:animEffect transition="in" filter="wipe(left)">
                                      <p:cBhvr>
                                        <p:cTn id="14" dur="500"/>
                                        <p:tgtEl>
                                          <p:spTgt spid="456732"/>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456711"/>
                                        </p:tgtEl>
                                        <p:attrNameLst>
                                          <p:attrName>style.visibility</p:attrName>
                                        </p:attrNameLst>
                                      </p:cBhvr>
                                      <p:to>
                                        <p:strVal val="visible"/>
                                      </p:to>
                                    </p:set>
                                    <p:animEffect transition="in" filter="wipe(left)">
                                      <p:cBhvr>
                                        <p:cTn id="18" dur="500"/>
                                        <p:tgtEl>
                                          <p:spTgt spid="456711"/>
                                        </p:tgtEl>
                                      </p:cBhvr>
                                    </p:animEffect>
                                  </p:childTnLst>
                                </p:cTn>
                              </p:par>
                              <p:par>
                                <p:cTn id="19" presetID="22" presetClass="entr" presetSubtype="8" fill="hold" nodeType="withEffect">
                                  <p:stCondLst>
                                    <p:cond delay="0"/>
                                  </p:stCondLst>
                                  <p:childTnLst>
                                    <p:set>
                                      <p:cBhvr>
                                        <p:cTn id="20" dur="1" fill="hold">
                                          <p:stCondLst>
                                            <p:cond delay="0"/>
                                          </p:stCondLst>
                                        </p:cTn>
                                        <p:tgtEl>
                                          <p:spTgt spid="456735"/>
                                        </p:tgtEl>
                                        <p:attrNameLst>
                                          <p:attrName>style.visibility</p:attrName>
                                        </p:attrNameLst>
                                      </p:cBhvr>
                                      <p:to>
                                        <p:strVal val="visible"/>
                                      </p:to>
                                    </p:set>
                                    <p:animEffect transition="in" filter="wipe(left)">
                                      <p:cBhvr>
                                        <p:cTn id="21" dur="500"/>
                                        <p:tgtEl>
                                          <p:spTgt spid="45673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6811"/>
                                        </p:tgtEl>
                                        <p:attrNameLst>
                                          <p:attrName>style.visibility</p:attrName>
                                        </p:attrNameLst>
                                      </p:cBhvr>
                                      <p:to>
                                        <p:strVal val="visible"/>
                                      </p:to>
                                    </p:set>
                                    <p:animEffect transition="in" filter="wipe(left)">
                                      <p:cBhvr>
                                        <p:cTn id="24" dur="500"/>
                                        <p:tgtEl>
                                          <p:spTgt spid="456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4" grpId="0" animBg="1"/>
      <p:bldP spid="456732" grpId="0" animBg="1"/>
      <p:bldP spid="4568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5BCC376-7EEE-486A-BE0D-D2F6C6669650}"/>
              </a:ext>
            </a:extLst>
          </p:cNvPr>
          <p:cNvSpPr>
            <a:spLocks noGrp="1" noChangeArrowheads="1"/>
          </p:cNvSpPr>
          <p:nvPr>
            <p:ph type="title"/>
          </p:nvPr>
        </p:nvSpPr>
        <p:spPr>
          <a:xfrm>
            <a:off x="382588" y="228600"/>
            <a:ext cx="8380412" cy="384175"/>
          </a:xfrm>
          <a:noFill/>
        </p:spPr>
        <p:txBody>
          <a:bodyPr/>
          <a:lstStyle/>
          <a:p>
            <a:pPr eaLnBrk="1" hangingPunct="1"/>
            <a:r>
              <a:rPr lang="en-US" altLang="en-US">
                <a:latin typeface="Calibri Light" panose="020F0302020204030204" pitchFamily="34" charset="0"/>
                <a:cs typeface="Calibri Light" panose="020F0302020204030204" pitchFamily="34" charset="0"/>
              </a:rPr>
              <a:t>TFS Reporting – Quality Indicators</a:t>
            </a:r>
          </a:p>
        </p:txBody>
      </p:sp>
      <p:grpSp>
        <p:nvGrpSpPr>
          <p:cNvPr id="36867" name="Group 3">
            <a:extLst>
              <a:ext uri="{FF2B5EF4-FFF2-40B4-BE49-F238E27FC236}">
                <a16:creationId xmlns:a16="http://schemas.microsoft.com/office/drawing/2014/main" id="{04BD450B-BD94-420F-9C28-F744E925C693}"/>
              </a:ext>
            </a:extLst>
          </p:cNvPr>
          <p:cNvGrpSpPr>
            <a:grpSpLocks/>
          </p:cNvGrpSpPr>
          <p:nvPr/>
        </p:nvGrpSpPr>
        <p:grpSpPr bwMode="auto">
          <a:xfrm>
            <a:off x="7162800" y="228600"/>
            <a:ext cx="1778000" cy="1220788"/>
            <a:chOff x="358" y="3473"/>
            <a:chExt cx="1120" cy="769"/>
          </a:xfrm>
        </p:grpSpPr>
        <p:pic>
          <p:nvPicPr>
            <p:cNvPr id="36870" name="Picture 4" descr="GEL Rounded Rectangle MS green">
              <a:extLst>
                <a:ext uri="{FF2B5EF4-FFF2-40B4-BE49-F238E27FC236}">
                  <a16:creationId xmlns:a16="http://schemas.microsoft.com/office/drawing/2014/main" id="{73A4E1C5-C46D-440E-864D-102A917FD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3473"/>
              <a:ext cx="56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5" descr="GEL Rounded Rectangle amethyst">
              <a:extLst>
                <a:ext uri="{FF2B5EF4-FFF2-40B4-BE49-F238E27FC236}">
                  <a16:creationId xmlns:a16="http://schemas.microsoft.com/office/drawing/2014/main" id="{8ED59A67-1E44-4A39-8115-09FEED61E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 y="3474"/>
              <a:ext cx="56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6" descr="GEL Rounded Rectangle carrot">
              <a:extLst>
                <a:ext uri="{FF2B5EF4-FFF2-40B4-BE49-F238E27FC236}">
                  <a16:creationId xmlns:a16="http://schemas.microsoft.com/office/drawing/2014/main" id="{30C4B2E1-88D3-4C10-8371-1E55B5369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 y="3843"/>
              <a:ext cx="56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7" descr="GEL Rounded Rectangle aquamarine">
              <a:extLst>
                <a:ext uri="{FF2B5EF4-FFF2-40B4-BE49-F238E27FC236}">
                  <a16:creationId xmlns:a16="http://schemas.microsoft.com/office/drawing/2014/main" id="{07CADC73-552D-468E-894C-E253A9E16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3840"/>
              <a:ext cx="566"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8" descr="blue sphere2">
              <a:extLst>
                <a:ext uri="{FF2B5EF4-FFF2-40B4-BE49-F238E27FC236}">
                  <a16:creationId xmlns:a16="http://schemas.microsoft.com/office/drawing/2014/main" id="{DB7D83AE-4602-461F-B936-17E5C4557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 y="3657"/>
              <a:ext cx="39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4490" name="Rectangle 10">
            <a:extLst>
              <a:ext uri="{FF2B5EF4-FFF2-40B4-BE49-F238E27FC236}">
                <a16:creationId xmlns:a16="http://schemas.microsoft.com/office/drawing/2014/main" id="{B10C2E6D-B14F-42AF-A438-17709A2BA167}"/>
              </a:ext>
            </a:extLst>
          </p:cNvPr>
          <p:cNvSpPr>
            <a:spLocks noChangeArrowheads="1"/>
          </p:cNvSpPr>
          <p:nvPr/>
        </p:nvSpPr>
        <p:spPr bwMode="auto">
          <a:xfrm>
            <a:off x="1779588" y="3540125"/>
            <a:ext cx="9144000" cy="0"/>
          </a:xfrm>
          <a:prstGeom prst="rect">
            <a:avLst/>
          </a:prstGeom>
          <a:noFill/>
          <a:ln>
            <a:noFill/>
          </a:ln>
          <a:effectLst/>
          <a:extLst>
            <a:ext uri="{909E8E84-426E-40DD-AFC4-6F175D3DCCD1}">
              <a14:hiddenFill xmlns:a14="http://schemas.microsoft.com/office/drawing/2010/main">
                <a:gradFill rotWithShape="0">
                  <a:gsLst>
                    <a:gs pos="0">
                      <a:schemeClr val="folHlink">
                        <a:gamma/>
                        <a:shade val="54118"/>
                        <a:invGamma/>
                      </a:schemeClr>
                    </a:gs>
                    <a:gs pos="50000">
                      <a:schemeClr val="folHlink"/>
                    </a:gs>
                    <a:gs pos="100000">
                      <a:schemeClr val="folHlink">
                        <a:gamma/>
                        <a:shade val="54118"/>
                        <a:invGamma/>
                      </a:schemeClr>
                    </a:gs>
                  </a:gsLst>
                  <a:lin ang="2700000" scaled="1"/>
                </a:gra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defRPr/>
            </a:pPr>
            <a:endParaRPr lang="en-IN">
              <a:ea typeface="ヒラギノ角ゴ Pro W3" pitchFamily="124" charset="-128"/>
              <a:cs typeface="+mn-cs"/>
            </a:endParaRPr>
          </a:p>
        </p:txBody>
      </p:sp>
      <p:pic>
        <p:nvPicPr>
          <p:cNvPr id="36869" name="Picture 12">
            <a:extLst>
              <a:ext uri="{FF2B5EF4-FFF2-40B4-BE49-F238E27FC236}">
                <a16:creationId xmlns:a16="http://schemas.microsoft.com/office/drawing/2014/main" id="{DFE09675-92FC-4408-BF82-BACC495283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425" y="2111375"/>
            <a:ext cx="843915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F533D4E-3676-4187-B82A-9EDCCC707641}"/>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Requirements Test History</a:t>
            </a:r>
          </a:p>
        </p:txBody>
      </p:sp>
      <p:pic>
        <p:nvPicPr>
          <p:cNvPr id="37891" name="Picture 3">
            <a:extLst>
              <a:ext uri="{FF2B5EF4-FFF2-40B4-BE49-F238E27FC236}">
                <a16:creationId xmlns:a16="http://schemas.microsoft.com/office/drawing/2014/main" id="{6E250A37-981F-4876-A26E-7D9EC3D0A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885825"/>
            <a:ext cx="8018462"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83A4D54-677D-4622-A977-4D9989F34F8E}"/>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Bug Rates</a:t>
            </a:r>
          </a:p>
        </p:txBody>
      </p:sp>
      <p:pic>
        <p:nvPicPr>
          <p:cNvPr id="38915" name="Picture 3">
            <a:extLst>
              <a:ext uri="{FF2B5EF4-FFF2-40B4-BE49-F238E27FC236}">
                <a16:creationId xmlns:a16="http://schemas.microsoft.com/office/drawing/2014/main" id="{14D36249-0BD1-473A-8F89-03283A1A3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969963"/>
            <a:ext cx="7993062"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B80016F-F1DA-4554-ADA5-CCF2468B0BEE}"/>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Bugs By Priority</a:t>
            </a:r>
          </a:p>
        </p:txBody>
      </p:sp>
      <p:pic>
        <p:nvPicPr>
          <p:cNvPr id="39939" name="Picture 3">
            <a:extLst>
              <a:ext uri="{FF2B5EF4-FFF2-40B4-BE49-F238E27FC236}">
                <a16:creationId xmlns:a16="http://schemas.microsoft.com/office/drawing/2014/main" id="{E679674D-AE91-440F-B25C-6BEEA2E60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989013"/>
            <a:ext cx="7935912"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D6FF4EA-62C3-4D3A-8DF0-5D9576617DCB}"/>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Builds</a:t>
            </a:r>
          </a:p>
        </p:txBody>
      </p:sp>
      <p:pic>
        <p:nvPicPr>
          <p:cNvPr id="40963" name="Picture 3">
            <a:extLst>
              <a:ext uri="{FF2B5EF4-FFF2-40B4-BE49-F238E27FC236}">
                <a16:creationId xmlns:a16="http://schemas.microsoft.com/office/drawing/2014/main" id="{DB872B74-F33E-4C3A-82CA-02A191183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3" y="1538288"/>
            <a:ext cx="8542337"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a:extLst>
              <a:ext uri="{FF2B5EF4-FFF2-40B4-BE49-F238E27FC236}">
                <a16:creationId xmlns:a16="http://schemas.microsoft.com/office/drawing/2014/main" id="{2B7531D4-352E-40CD-8146-E528FA003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888" y="2917825"/>
            <a:ext cx="4710112" cy="37766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0965" name="Line 5">
            <a:extLst>
              <a:ext uri="{FF2B5EF4-FFF2-40B4-BE49-F238E27FC236}">
                <a16:creationId xmlns:a16="http://schemas.microsoft.com/office/drawing/2014/main" id="{E38D047C-34CC-428C-8270-FDD5BA87175F}"/>
              </a:ext>
            </a:extLst>
          </p:cNvPr>
          <p:cNvSpPr>
            <a:spLocks noChangeShapeType="1"/>
          </p:cNvSpPr>
          <p:nvPr/>
        </p:nvSpPr>
        <p:spPr bwMode="auto">
          <a:xfrm>
            <a:off x="1390650" y="2568575"/>
            <a:ext cx="2408238" cy="34448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C0E555C-B021-4B07-9AF7-A87F691F4315}"/>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Reactivations</a:t>
            </a:r>
          </a:p>
        </p:txBody>
      </p:sp>
      <p:pic>
        <p:nvPicPr>
          <p:cNvPr id="41987" name="Picture 3">
            <a:extLst>
              <a:ext uri="{FF2B5EF4-FFF2-40B4-BE49-F238E27FC236}">
                <a16:creationId xmlns:a16="http://schemas.microsoft.com/office/drawing/2014/main" id="{95540115-41B9-4C22-B300-A4C97CAE4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074738"/>
            <a:ext cx="8040688"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503ED1F-60A2-436C-96FC-4B3E784835A1}"/>
              </a:ext>
            </a:extLst>
          </p:cNvPr>
          <p:cNvSpPr>
            <a:spLocks noGrp="1" noChangeArrowheads="1"/>
          </p:cNvSpPr>
          <p:nvPr>
            <p:ph type="title"/>
          </p:nvPr>
        </p:nvSpPr>
        <p:spPr>
          <a:xfrm>
            <a:off x="382588" y="228600"/>
            <a:ext cx="8380412" cy="384175"/>
          </a:xfrm>
        </p:spPr>
        <p:txBody>
          <a:bodyPr/>
          <a:lstStyle/>
          <a:p>
            <a:pPr eaLnBrk="1" hangingPunct="1"/>
            <a:r>
              <a:rPr lang="en-US" altLang="en-US">
                <a:latin typeface="Calibri Light" panose="020F0302020204030204" pitchFamily="34" charset="0"/>
                <a:cs typeface="Calibri Light" panose="020F0302020204030204" pitchFamily="34" charset="0"/>
              </a:rPr>
              <a:t>TFS Reporting - Remaining Work</a:t>
            </a:r>
          </a:p>
        </p:txBody>
      </p:sp>
      <p:pic>
        <p:nvPicPr>
          <p:cNvPr id="43011" name="Picture 3">
            <a:extLst>
              <a:ext uri="{FF2B5EF4-FFF2-40B4-BE49-F238E27FC236}">
                <a16:creationId xmlns:a16="http://schemas.microsoft.com/office/drawing/2014/main" id="{A54BB023-3322-434C-910B-7D06B8C04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074738"/>
            <a:ext cx="8040688"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6243F34-96A1-49B3-B9AE-C9C5E5341BE6}"/>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Triage</a:t>
            </a:r>
          </a:p>
        </p:txBody>
      </p:sp>
      <p:pic>
        <p:nvPicPr>
          <p:cNvPr id="44035" name="Picture 3">
            <a:extLst>
              <a:ext uri="{FF2B5EF4-FFF2-40B4-BE49-F238E27FC236}">
                <a16:creationId xmlns:a16="http://schemas.microsoft.com/office/drawing/2014/main" id="{B1FD8CE9-B775-4148-8431-B96970C2C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914400"/>
            <a:ext cx="795496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a:extLst>
              <a:ext uri="{FF2B5EF4-FFF2-40B4-BE49-F238E27FC236}">
                <a16:creationId xmlns:a16="http://schemas.microsoft.com/office/drawing/2014/main" id="{5DB6AB2C-DFB4-4B59-938A-56AFF8C48219}"/>
              </a:ext>
            </a:extLst>
          </p:cNvPr>
          <p:cNvSpPr>
            <a:spLocks noGrp="1" noChangeArrowheads="1"/>
          </p:cNvSpPr>
          <p:nvPr>
            <p:ph type="subTitle" idx="1"/>
          </p:nvPr>
        </p:nvSpPr>
        <p:spPr>
          <a:xfrm>
            <a:off x="1398588" y="3860800"/>
            <a:ext cx="6934200" cy="1077913"/>
          </a:xfrm>
        </p:spPr>
        <p:txBody>
          <a:bodyPr/>
          <a:lstStyle/>
          <a:p>
            <a:pPr eaLnBrk="1" hangingPunct="1"/>
            <a:r>
              <a:rPr lang="en-US" altLang="en-US" sz="2400">
                <a:latin typeface="Calibri Light" panose="020F0302020204030204" pitchFamily="34" charset="0"/>
                <a:cs typeface="Calibri Light" panose="020F0302020204030204" pitchFamily="34" charset="0"/>
              </a:rPr>
              <a:t>Lothar Wieske</a:t>
            </a:r>
          </a:p>
          <a:p>
            <a:pPr eaLnBrk="1" hangingPunct="1"/>
            <a:r>
              <a:rPr lang="de-DE" altLang="en-US" sz="2400">
                <a:latin typeface="Calibri Light" panose="020F0302020204030204" pitchFamily="34" charset="0"/>
                <a:cs typeface="Calibri Light" panose="020F0302020204030204" pitchFamily="34" charset="0"/>
              </a:rPr>
              <a:t>Lifecycle Management Technology Specialist</a:t>
            </a:r>
            <a:endParaRPr lang="en-US" altLang="en-US" sz="2400">
              <a:latin typeface="Calibri Light" panose="020F0302020204030204" pitchFamily="34" charset="0"/>
              <a:cs typeface="Calibri Light" panose="020F0302020204030204" pitchFamily="34" charset="0"/>
            </a:endParaRPr>
          </a:p>
          <a:p>
            <a:pPr eaLnBrk="1" hangingPunct="1"/>
            <a:r>
              <a:rPr lang="de-DE" altLang="en-US" sz="2400">
                <a:latin typeface="Calibri Light" panose="020F0302020204030204" pitchFamily="34" charset="0"/>
                <a:cs typeface="Calibri Light" panose="020F0302020204030204" pitchFamily="34" charset="0"/>
              </a:rPr>
              <a:t>Microsoft Deutschland GmbH</a:t>
            </a:r>
            <a:endParaRPr lang="en-US" altLang="en-US" sz="2400">
              <a:latin typeface="Calibri Light" panose="020F0302020204030204" pitchFamily="34" charset="0"/>
              <a:cs typeface="Calibri Light" panose="020F0302020204030204" pitchFamily="34" charset="0"/>
            </a:endParaRPr>
          </a:p>
        </p:txBody>
      </p:sp>
      <p:sp>
        <p:nvSpPr>
          <p:cNvPr id="474114" name="Rectangle 2">
            <a:extLst>
              <a:ext uri="{FF2B5EF4-FFF2-40B4-BE49-F238E27FC236}">
                <a16:creationId xmlns:a16="http://schemas.microsoft.com/office/drawing/2014/main" id="{A0C611A1-BA9B-4520-BAFB-BCECA3E39682}"/>
              </a:ext>
            </a:extLst>
          </p:cNvPr>
          <p:cNvSpPr>
            <a:spLocks noGrp="1" noChangeArrowheads="1"/>
          </p:cNvSpPr>
          <p:nvPr>
            <p:ph type="ctrTitle"/>
          </p:nvPr>
        </p:nvSpPr>
        <p:spPr>
          <a:xfrm>
            <a:off x="1195388" y="603250"/>
            <a:ext cx="7567612" cy="1298575"/>
          </a:xfrm>
          <a:noFill/>
          <a:ln/>
          <a:extLs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en-US" sz="4400">
                <a:latin typeface="Calibri Light" panose="020F0302020204030204" pitchFamily="34" charset="0"/>
                <a:cs typeface="Calibri Light" panose="020F0302020204030204" pitchFamily="34" charset="0"/>
              </a:rPr>
              <a:t>Demo:</a:t>
            </a:r>
            <a:br>
              <a:rPr lang="en-US" altLang="en-US" sz="4400">
                <a:latin typeface="Calibri Light" panose="020F0302020204030204" pitchFamily="34" charset="0"/>
                <a:cs typeface="Calibri Light" panose="020F0302020204030204" pitchFamily="34" charset="0"/>
              </a:rPr>
            </a:br>
            <a:r>
              <a:rPr lang="en-US" altLang="en-US" sz="4400">
                <a:latin typeface="Calibri Light" panose="020F0302020204030204" pitchFamily="34" charset="0"/>
                <a:cs typeface="Calibri Light" panose="020F0302020204030204" pitchFamily="34" charset="0"/>
              </a:rPr>
              <a:t>Version Control / Team Build</a:t>
            </a:r>
          </a:p>
        </p:txBody>
      </p:sp>
      <p:pic>
        <p:nvPicPr>
          <p:cNvPr id="45060" name="Picture 3" descr="demo-bar">
            <a:extLst>
              <a:ext uri="{FF2B5EF4-FFF2-40B4-BE49-F238E27FC236}">
                <a16:creationId xmlns:a16="http://schemas.microsoft.com/office/drawing/2014/main" id="{84E814AB-C1A5-4113-AFE3-A30198C9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1825"/>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4114"/>
                                        </p:tgtEl>
                                        <p:attrNameLst>
                                          <p:attrName>style.visibility</p:attrName>
                                        </p:attrNameLst>
                                      </p:cBhvr>
                                      <p:to>
                                        <p:strVal val="visible"/>
                                      </p:to>
                                    </p:set>
                                    <p:animEffect transition="in" filter="fade">
                                      <p:cBhvr>
                                        <p:cTn id="7" dur="1000"/>
                                        <p:tgtEl>
                                          <p:spTgt spid="474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4116"/>
                                        </p:tgtEl>
                                        <p:attrNameLst>
                                          <p:attrName>style.visibility</p:attrName>
                                        </p:attrNameLst>
                                      </p:cBhvr>
                                      <p:to>
                                        <p:strVal val="visible"/>
                                      </p:to>
                                    </p:set>
                                    <p:animEffect transition="in" filter="fade">
                                      <p:cBhvr>
                                        <p:cTn id="10" dur="1000"/>
                                        <p:tgtEl>
                                          <p:spTgt spid="474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6" grpId="0"/>
      <p:bldP spid="4741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427FCE0-3EC0-4854-976F-1305B4326513}"/>
              </a:ext>
            </a:extLst>
          </p:cNvPr>
          <p:cNvSpPr>
            <a:spLocks noGrp="1" noChangeArrowheads="1"/>
          </p:cNvSpPr>
          <p:nvPr>
            <p:ph type="title"/>
          </p:nvPr>
        </p:nvSpPr>
        <p:spPr>
          <a:xfrm>
            <a:off x="352425" y="201613"/>
            <a:ext cx="9144000" cy="384175"/>
          </a:xfrm>
        </p:spPr>
        <p:txBody>
          <a:bodyPr/>
          <a:lstStyle/>
          <a:p>
            <a:pPr eaLnBrk="1" hangingPunct="1"/>
            <a:r>
              <a:rPr lang="en-US" altLang="en-US">
                <a:latin typeface="Calibri Light" panose="020F0302020204030204" pitchFamily="34" charset="0"/>
                <a:cs typeface="Calibri Light" panose="020F0302020204030204" pitchFamily="34" charset="0"/>
              </a:rPr>
              <a:t>Application Lifecycle Management</a:t>
            </a:r>
          </a:p>
        </p:txBody>
      </p:sp>
      <p:pic>
        <p:nvPicPr>
          <p:cNvPr id="386051" name="Picture 3" descr="digital binary band arch swoosh 2">
            <a:extLst>
              <a:ext uri="{FF2B5EF4-FFF2-40B4-BE49-F238E27FC236}">
                <a16:creationId xmlns:a16="http://schemas.microsoft.com/office/drawing/2014/main" id="{3DEF6D08-31C7-45A5-A166-C65449573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152525"/>
            <a:ext cx="97536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0" name="Group 4">
            <a:extLst>
              <a:ext uri="{FF2B5EF4-FFF2-40B4-BE49-F238E27FC236}">
                <a16:creationId xmlns:a16="http://schemas.microsoft.com/office/drawing/2014/main" id="{EF7D0086-3736-4E4E-BF0E-F71BCD55FFB7}"/>
              </a:ext>
            </a:extLst>
          </p:cNvPr>
          <p:cNvGrpSpPr>
            <a:grpSpLocks/>
          </p:cNvGrpSpPr>
          <p:nvPr/>
        </p:nvGrpSpPr>
        <p:grpSpPr bwMode="auto">
          <a:xfrm>
            <a:off x="357188" y="1109663"/>
            <a:ext cx="8593137" cy="2497137"/>
            <a:chOff x="386" y="741"/>
            <a:chExt cx="5413" cy="1573"/>
          </a:xfrm>
        </p:grpSpPr>
        <p:grpSp>
          <p:nvGrpSpPr>
            <p:cNvPr id="14354" name="Group 5">
              <a:extLst>
                <a:ext uri="{FF2B5EF4-FFF2-40B4-BE49-F238E27FC236}">
                  <a16:creationId xmlns:a16="http://schemas.microsoft.com/office/drawing/2014/main" id="{846E9BA7-4638-4117-86B5-22D6AC92AB0F}"/>
                </a:ext>
              </a:extLst>
            </p:cNvPr>
            <p:cNvGrpSpPr>
              <a:grpSpLocks/>
            </p:cNvGrpSpPr>
            <p:nvPr/>
          </p:nvGrpSpPr>
          <p:grpSpPr bwMode="auto">
            <a:xfrm>
              <a:off x="386" y="1329"/>
              <a:ext cx="793" cy="976"/>
              <a:chOff x="145" y="2083"/>
              <a:chExt cx="1582" cy="2217"/>
            </a:xfrm>
          </p:grpSpPr>
          <p:pic>
            <p:nvPicPr>
              <p:cNvPr id="14367" name="Picture 6" descr="Tablet PC Sharing circle">
                <a:extLst>
                  <a:ext uri="{FF2B5EF4-FFF2-40B4-BE49-F238E27FC236}">
                    <a16:creationId xmlns:a16="http://schemas.microsoft.com/office/drawing/2014/main" id="{050C3AB3-1C6B-483E-930C-668C7F051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 y="2083"/>
                <a:ext cx="151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8" name="Text Box 7">
                <a:extLst>
                  <a:ext uri="{FF2B5EF4-FFF2-40B4-BE49-F238E27FC236}">
                    <a16:creationId xmlns:a16="http://schemas.microsoft.com/office/drawing/2014/main" id="{A9EF2C28-CD0F-416D-A42C-7734B9B12305}"/>
                  </a:ext>
                </a:extLst>
              </p:cNvPr>
              <p:cNvSpPr txBox="1">
                <a:spLocks noChangeArrowheads="1"/>
              </p:cNvSpPr>
              <p:nvPr/>
            </p:nvSpPr>
            <p:spPr bwMode="auto">
              <a:xfrm>
                <a:off x="145" y="3560"/>
                <a:ext cx="1109" cy="7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rgbClr val="FFFF99"/>
                    </a:solidFill>
                    <a:cs typeface="Arial" panose="020B0604020202020204" pitchFamily="34" charset="0"/>
                  </a:rPr>
                  <a:t>Project</a:t>
                </a:r>
                <a:br>
                  <a:rPr lang="en-US" altLang="en-US" sz="1400">
                    <a:solidFill>
                      <a:srgbClr val="FFFF99"/>
                    </a:solidFill>
                    <a:cs typeface="Arial" panose="020B0604020202020204" pitchFamily="34" charset="0"/>
                  </a:rPr>
                </a:br>
                <a:r>
                  <a:rPr lang="en-US" altLang="en-US" sz="1400">
                    <a:solidFill>
                      <a:srgbClr val="FFFF99"/>
                    </a:solidFill>
                    <a:cs typeface="Arial" panose="020B0604020202020204" pitchFamily="34" charset="0"/>
                  </a:rPr>
                  <a:t>Manager</a:t>
                </a:r>
              </a:p>
            </p:txBody>
          </p:sp>
        </p:grpSp>
        <p:grpSp>
          <p:nvGrpSpPr>
            <p:cNvPr id="14355" name="Group 8">
              <a:extLst>
                <a:ext uri="{FF2B5EF4-FFF2-40B4-BE49-F238E27FC236}">
                  <a16:creationId xmlns:a16="http://schemas.microsoft.com/office/drawing/2014/main" id="{5CAA2DFB-8860-46A8-8800-11ACD91DA6C0}"/>
                </a:ext>
              </a:extLst>
            </p:cNvPr>
            <p:cNvGrpSpPr>
              <a:grpSpLocks/>
            </p:cNvGrpSpPr>
            <p:nvPr/>
          </p:nvGrpSpPr>
          <p:grpSpPr bwMode="auto">
            <a:xfrm>
              <a:off x="1537" y="909"/>
              <a:ext cx="769" cy="929"/>
              <a:chOff x="1965" y="2646"/>
              <a:chExt cx="1535" cy="2109"/>
            </a:xfrm>
          </p:grpSpPr>
          <p:pic>
            <p:nvPicPr>
              <p:cNvPr id="14365" name="Picture 9" descr="Tablet PC Eric circle">
                <a:extLst>
                  <a:ext uri="{FF2B5EF4-FFF2-40B4-BE49-F238E27FC236}">
                    <a16:creationId xmlns:a16="http://schemas.microsoft.com/office/drawing/2014/main" id="{D7ECF75C-BB7F-4357-9BF0-988E659A5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 y="2646"/>
                <a:ext cx="1535"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6" name="Rectangle 10">
                <a:extLst>
                  <a:ext uri="{FF2B5EF4-FFF2-40B4-BE49-F238E27FC236}">
                    <a16:creationId xmlns:a16="http://schemas.microsoft.com/office/drawing/2014/main" id="{30BA1218-72C0-471B-8FFF-528755EEA8AF}"/>
                  </a:ext>
                </a:extLst>
              </p:cNvPr>
              <p:cNvSpPr>
                <a:spLocks noChangeArrowheads="1"/>
              </p:cNvSpPr>
              <p:nvPr/>
            </p:nvSpPr>
            <p:spPr bwMode="auto">
              <a:xfrm>
                <a:off x="2187" y="4319"/>
                <a:ext cx="1099" cy="43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rgbClr val="FFFF99"/>
                    </a:solidFill>
                    <a:cs typeface="Arial" panose="020B0604020202020204" pitchFamily="34" charset="0"/>
                  </a:rPr>
                  <a:t>Architect</a:t>
                </a:r>
              </a:p>
            </p:txBody>
          </p:sp>
        </p:grpSp>
        <p:grpSp>
          <p:nvGrpSpPr>
            <p:cNvPr id="14356" name="Group 11">
              <a:extLst>
                <a:ext uri="{FF2B5EF4-FFF2-40B4-BE49-F238E27FC236}">
                  <a16:creationId xmlns:a16="http://schemas.microsoft.com/office/drawing/2014/main" id="{1BAE5157-699A-4E99-B1CB-430FFB3560A0}"/>
                </a:ext>
              </a:extLst>
            </p:cNvPr>
            <p:cNvGrpSpPr>
              <a:grpSpLocks/>
            </p:cNvGrpSpPr>
            <p:nvPr/>
          </p:nvGrpSpPr>
          <p:grpSpPr bwMode="auto">
            <a:xfrm>
              <a:off x="4901" y="1329"/>
              <a:ext cx="898" cy="985"/>
              <a:chOff x="3933" y="2270"/>
              <a:chExt cx="1793" cy="2237"/>
            </a:xfrm>
          </p:grpSpPr>
          <p:pic>
            <p:nvPicPr>
              <p:cNvPr id="14363" name="Picture 12" descr="Tablet PC Mobility circle">
                <a:extLst>
                  <a:ext uri="{FF2B5EF4-FFF2-40B4-BE49-F238E27FC236}">
                    <a16:creationId xmlns:a16="http://schemas.microsoft.com/office/drawing/2014/main" id="{820E1DC5-E937-40E0-9A90-5B0658663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3" y="2270"/>
                <a:ext cx="1520" cy="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4" name="Rectangle 13">
                <a:extLst>
                  <a:ext uri="{FF2B5EF4-FFF2-40B4-BE49-F238E27FC236}">
                    <a16:creationId xmlns:a16="http://schemas.microsoft.com/office/drawing/2014/main" id="{7CC7003C-742A-413B-AAED-7F90F0ED7204}"/>
                  </a:ext>
                </a:extLst>
              </p:cNvPr>
              <p:cNvSpPr>
                <a:spLocks noChangeArrowheads="1"/>
              </p:cNvSpPr>
              <p:nvPr/>
            </p:nvSpPr>
            <p:spPr bwMode="auto">
              <a:xfrm>
                <a:off x="4588" y="3767"/>
                <a:ext cx="1138" cy="7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rgbClr val="FFFF99"/>
                    </a:solidFill>
                    <a:cs typeface="Arial" panose="020B0604020202020204" pitchFamily="34" charset="0"/>
                  </a:rPr>
                  <a:t>Business</a:t>
                </a:r>
                <a:br>
                  <a:rPr lang="en-US" altLang="en-US" sz="1400">
                    <a:solidFill>
                      <a:srgbClr val="FFFF99"/>
                    </a:solidFill>
                    <a:cs typeface="Arial" panose="020B0604020202020204" pitchFamily="34" charset="0"/>
                  </a:rPr>
                </a:br>
                <a:r>
                  <a:rPr lang="en-US" altLang="en-US" sz="1400">
                    <a:solidFill>
                      <a:srgbClr val="FFFF99"/>
                    </a:solidFill>
                    <a:cs typeface="Arial" panose="020B0604020202020204" pitchFamily="34" charset="0"/>
                  </a:rPr>
                  <a:t>Analyst</a:t>
                </a:r>
              </a:p>
            </p:txBody>
          </p:sp>
        </p:grpSp>
        <p:grpSp>
          <p:nvGrpSpPr>
            <p:cNvPr id="14357" name="Group 14">
              <a:extLst>
                <a:ext uri="{FF2B5EF4-FFF2-40B4-BE49-F238E27FC236}">
                  <a16:creationId xmlns:a16="http://schemas.microsoft.com/office/drawing/2014/main" id="{B14AF369-A672-44A3-AC7D-581A113AF640}"/>
                </a:ext>
              </a:extLst>
            </p:cNvPr>
            <p:cNvGrpSpPr>
              <a:grpSpLocks/>
            </p:cNvGrpSpPr>
            <p:nvPr/>
          </p:nvGrpSpPr>
          <p:grpSpPr bwMode="auto">
            <a:xfrm>
              <a:off x="2665" y="741"/>
              <a:ext cx="778" cy="923"/>
              <a:chOff x="3446" y="444"/>
              <a:chExt cx="1550" cy="2096"/>
            </a:xfrm>
          </p:grpSpPr>
          <p:pic>
            <p:nvPicPr>
              <p:cNvPr id="14361" name="Picture 15" descr="developer">
                <a:extLst>
                  <a:ext uri="{FF2B5EF4-FFF2-40B4-BE49-F238E27FC236}">
                    <a16:creationId xmlns:a16="http://schemas.microsoft.com/office/drawing/2014/main" id="{20EC14B6-9C89-44D9-A407-8E94B4FDE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 y="444"/>
                <a:ext cx="1550"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2" name="Rectangle 16">
                <a:extLst>
                  <a:ext uri="{FF2B5EF4-FFF2-40B4-BE49-F238E27FC236}">
                    <a16:creationId xmlns:a16="http://schemas.microsoft.com/office/drawing/2014/main" id="{52F980A3-2316-4DFF-99E3-A74C91ABF64B}"/>
                  </a:ext>
                </a:extLst>
              </p:cNvPr>
              <p:cNvSpPr>
                <a:spLocks noChangeArrowheads="1"/>
              </p:cNvSpPr>
              <p:nvPr/>
            </p:nvSpPr>
            <p:spPr bwMode="auto">
              <a:xfrm>
                <a:off x="3603" y="2104"/>
                <a:ext cx="1246" cy="43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rgbClr val="FFFF99"/>
                    </a:solidFill>
                    <a:cs typeface="Arial" panose="020B0604020202020204" pitchFamily="34" charset="0"/>
                  </a:rPr>
                  <a:t>Developer</a:t>
                </a:r>
              </a:p>
            </p:txBody>
          </p:sp>
        </p:grpSp>
        <p:grpSp>
          <p:nvGrpSpPr>
            <p:cNvPr id="14358" name="Group 17">
              <a:extLst>
                <a:ext uri="{FF2B5EF4-FFF2-40B4-BE49-F238E27FC236}">
                  <a16:creationId xmlns:a16="http://schemas.microsoft.com/office/drawing/2014/main" id="{352F5400-9DE3-4D7A-9265-FC6F5FEDD4B0}"/>
                </a:ext>
              </a:extLst>
            </p:cNvPr>
            <p:cNvGrpSpPr>
              <a:grpSpLocks/>
            </p:cNvGrpSpPr>
            <p:nvPr/>
          </p:nvGrpSpPr>
          <p:grpSpPr bwMode="auto">
            <a:xfrm>
              <a:off x="3801" y="909"/>
              <a:ext cx="740" cy="885"/>
              <a:chOff x="2119" y="2681"/>
              <a:chExt cx="1475" cy="2009"/>
            </a:xfrm>
          </p:grpSpPr>
          <p:pic>
            <p:nvPicPr>
              <p:cNvPr id="14359" name="Picture 18" descr="Smart Phone Pocket PC circle 4">
                <a:extLst>
                  <a:ext uri="{FF2B5EF4-FFF2-40B4-BE49-F238E27FC236}">
                    <a16:creationId xmlns:a16="http://schemas.microsoft.com/office/drawing/2014/main" id="{6188EA64-8E42-4C36-885D-1AF0BB036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2681"/>
                <a:ext cx="1475" cy="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0" name="Rectangle 19">
                <a:extLst>
                  <a:ext uri="{FF2B5EF4-FFF2-40B4-BE49-F238E27FC236}">
                    <a16:creationId xmlns:a16="http://schemas.microsoft.com/office/drawing/2014/main" id="{2B609156-15AB-4951-9350-68AF1232CB49}"/>
                  </a:ext>
                </a:extLst>
              </p:cNvPr>
              <p:cNvSpPr>
                <a:spLocks noChangeArrowheads="1"/>
              </p:cNvSpPr>
              <p:nvPr/>
            </p:nvSpPr>
            <p:spPr bwMode="auto">
              <a:xfrm>
                <a:off x="2428" y="4254"/>
                <a:ext cx="861" cy="43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rgbClr val="FFFF99"/>
                    </a:solidFill>
                    <a:cs typeface="Arial" panose="020B0604020202020204" pitchFamily="34" charset="0"/>
                  </a:rPr>
                  <a:t>Tester</a:t>
                </a:r>
              </a:p>
            </p:txBody>
          </p:sp>
        </p:grpSp>
      </p:grpSp>
      <p:sp>
        <p:nvSpPr>
          <p:cNvPr id="386068" name="Text Box 20">
            <a:extLst>
              <a:ext uri="{FF2B5EF4-FFF2-40B4-BE49-F238E27FC236}">
                <a16:creationId xmlns:a16="http://schemas.microsoft.com/office/drawing/2014/main" id="{3B76A209-F091-405F-A6B3-6318A2B57EC2}"/>
              </a:ext>
            </a:extLst>
          </p:cNvPr>
          <p:cNvSpPr txBox="1">
            <a:spLocks noChangeArrowheads="1"/>
          </p:cNvSpPr>
          <p:nvPr/>
        </p:nvSpPr>
        <p:spPr bwMode="auto">
          <a:xfrm>
            <a:off x="3825875" y="3103563"/>
            <a:ext cx="1466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b="1">
                <a:solidFill>
                  <a:schemeClr val="tx1"/>
                </a:solidFill>
                <a:latin typeface="Segoe Semibold" pitchFamily="34" charset="0"/>
              </a:defRPr>
            </a:lvl1pPr>
            <a:lvl2pPr marL="742950" indent="-285750">
              <a:defRPr b="1">
                <a:solidFill>
                  <a:schemeClr val="tx1"/>
                </a:solidFill>
                <a:latin typeface="Segoe Semibold" pitchFamily="34" charset="0"/>
              </a:defRPr>
            </a:lvl2pPr>
            <a:lvl3pPr marL="1143000" indent="-228600">
              <a:defRPr b="1">
                <a:solidFill>
                  <a:schemeClr val="tx1"/>
                </a:solidFill>
                <a:latin typeface="Segoe Semibold" pitchFamily="34" charset="0"/>
              </a:defRPr>
            </a:lvl3pPr>
            <a:lvl4pPr marL="1600200" indent="-228600">
              <a:defRPr b="1">
                <a:solidFill>
                  <a:schemeClr val="tx1"/>
                </a:solidFill>
                <a:latin typeface="Segoe Semibold" pitchFamily="34" charset="0"/>
              </a:defRPr>
            </a:lvl4pPr>
            <a:lvl5pPr marL="2057400" indent="-228600">
              <a:defRPr b="1">
                <a:solidFill>
                  <a:schemeClr val="tx1"/>
                </a:solidFill>
                <a:latin typeface="Segoe Semibold" pitchFamily="34" charset="0"/>
              </a:defRPr>
            </a:lvl5pPr>
            <a:lvl6pPr marL="2514600" indent="-228600" eaLnBrk="0" fontAlgn="base" hangingPunct="0">
              <a:spcBef>
                <a:spcPct val="0"/>
              </a:spcBef>
              <a:spcAft>
                <a:spcPct val="0"/>
              </a:spcAft>
              <a:defRPr b="1">
                <a:solidFill>
                  <a:schemeClr val="tx1"/>
                </a:solidFill>
                <a:latin typeface="Segoe Semibold" pitchFamily="34" charset="0"/>
              </a:defRPr>
            </a:lvl6pPr>
            <a:lvl7pPr marL="2971800" indent="-228600" eaLnBrk="0" fontAlgn="base" hangingPunct="0">
              <a:spcBef>
                <a:spcPct val="0"/>
              </a:spcBef>
              <a:spcAft>
                <a:spcPct val="0"/>
              </a:spcAft>
              <a:defRPr b="1">
                <a:solidFill>
                  <a:schemeClr val="tx1"/>
                </a:solidFill>
                <a:latin typeface="Segoe Semibold" pitchFamily="34" charset="0"/>
              </a:defRPr>
            </a:lvl7pPr>
            <a:lvl8pPr marL="3429000" indent="-228600" eaLnBrk="0" fontAlgn="base" hangingPunct="0">
              <a:spcBef>
                <a:spcPct val="0"/>
              </a:spcBef>
              <a:spcAft>
                <a:spcPct val="0"/>
              </a:spcAft>
              <a:defRPr b="1">
                <a:solidFill>
                  <a:schemeClr val="tx1"/>
                </a:solidFill>
                <a:latin typeface="Segoe Semibold" pitchFamily="34" charset="0"/>
              </a:defRPr>
            </a:lvl8pPr>
            <a:lvl9pPr marL="3886200" indent="-228600" eaLnBrk="0" fontAlgn="base" hangingPunct="0">
              <a:spcBef>
                <a:spcPct val="0"/>
              </a:spcBef>
              <a:spcAft>
                <a:spcPct val="0"/>
              </a:spcAft>
              <a:defRPr b="1">
                <a:solidFill>
                  <a:schemeClr val="tx1"/>
                </a:solidFill>
                <a:latin typeface="Segoe Semibold" pitchFamily="34" charset="0"/>
              </a:defRPr>
            </a:lvl9pPr>
          </a:lstStyle>
          <a:p>
            <a:pPr algn="ctr" eaLnBrk="1" hangingPunct="1">
              <a:spcBef>
                <a:spcPct val="25000"/>
              </a:spcBef>
              <a:defRPr/>
            </a:pPr>
            <a:r>
              <a:rPr lang="en-US" altLang="en-US" sz="2400" b="0" dirty="0">
                <a:solidFill>
                  <a:schemeClr val="bg2">
                    <a:lumMod val="10000"/>
                  </a:schemeClr>
                </a:solidFill>
                <a:latin typeface="Calibri Light" panose="020F0302020204030204" pitchFamily="34" charset="0"/>
                <a:ea typeface="ヒラギノ角ゴ Pro W3" pitchFamily="124" charset="-128"/>
                <a:cs typeface="Calibri Light" panose="020F0302020204030204" pitchFamily="34" charset="0"/>
              </a:rPr>
              <a:t>Integration</a:t>
            </a:r>
          </a:p>
        </p:txBody>
      </p:sp>
      <p:grpSp>
        <p:nvGrpSpPr>
          <p:cNvPr id="386069" name="Group 21">
            <a:extLst>
              <a:ext uri="{FF2B5EF4-FFF2-40B4-BE49-F238E27FC236}">
                <a16:creationId xmlns:a16="http://schemas.microsoft.com/office/drawing/2014/main" id="{D7920924-1A97-40B9-8233-62CA45495102}"/>
              </a:ext>
            </a:extLst>
          </p:cNvPr>
          <p:cNvGrpSpPr>
            <a:grpSpLocks/>
          </p:cNvGrpSpPr>
          <p:nvPr/>
        </p:nvGrpSpPr>
        <p:grpSpPr bwMode="auto">
          <a:xfrm>
            <a:off x="2163763" y="3595688"/>
            <a:ext cx="4876800" cy="1685925"/>
            <a:chOff x="1344" y="2538"/>
            <a:chExt cx="3072" cy="1062"/>
          </a:xfrm>
        </p:grpSpPr>
        <p:pic>
          <p:nvPicPr>
            <p:cNvPr id="14352" name="Picture 22" descr="Blue band">
              <a:extLst>
                <a:ext uri="{FF2B5EF4-FFF2-40B4-BE49-F238E27FC236}">
                  <a16:creationId xmlns:a16="http://schemas.microsoft.com/office/drawing/2014/main" id="{B240BBC0-758F-4F8F-9464-FBDA12BB11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 y="2538"/>
              <a:ext cx="3072" cy="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23" descr="Visual Studio Team System logo reverse">
              <a:extLst>
                <a:ext uri="{FF2B5EF4-FFF2-40B4-BE49-F238E27FC236}">
                  <a16:creationId xmlns:a16="http://schemas.microsoft.com/office/drawing/2014/main" id="{E68C8B1F-AA52-481B-98CD-5AA4B5C467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6" y="2741"/>
              <a:ext cx="1248"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6072" name="Group 24">
            <a:extLst>
              <a:ext uri="{FF2B5EF4-FFF2-40B4-BE49-F238E27FC236}">
                <a16:creationId xmlns:a16="http://schemas.microsoft.com/office/drawing/2014/main" id="{A741DDEE-3389-4B04-A967-663E2C3B47C7}"/>
              </a:ext>
            </a:extLst>
          </p:cNvPr>
          <p:cNvGrpSpPr>
            <a:grpSpLocks/>
          </p:cNvGrpSpPr>
          <p:nvPr/>
        </p:nvGrpSpPr>
        <p:grpSpPr bwMode="auto">
          <a:xfrm>
            <a:off x="355600" y="5192713"/>
            <a:ext cx="2743200" cy="1241425"/>
            <a:chOff x="288" y="3538"/>
            <a:chExt cx="1728" cy="782"/>
          </a:xfrm>
        </p:grpSpPr>
        <p:pic>
          <p:nvPicPr>
            <p:cNvPr id="14350" name="Picture 25" descr="Metallic edge Black transparent Rounded Bar faded color med">
              <a:extLst>
                <a:ext uri="{FF2B5EF4-FFF2-40B4-BE49-F238E27FC236}">
                  <a16:creationId xmlns:a16="http://schemas.microsoft.com/office/drawing/2014/main" id="{99ED7FD2-646A-4983-9113-C931281C04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3538"/>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1" name="Text Box 26">
              <a:extLst>
                <a:ext uri="{FF2B5EF4-FFF2-40B4-BE49-F238E27FC236}">
                  <a16:creationId xmlns:a16="http://schemas.microsoft.com/office/drawing/2014/main" id="{97E9FF79-0C87-42A3-A828-54F830AF90CE}"/>
                </a:ext>
              </a:extLst>
            </p:cNvPr>
            <p:cNvSpPr txBox="1">
              <a:spLocks noChangeArrowheads="1"/>
            </p:cNvSpPr>
            <p:nvPr/>
          </p:nvSpPr>
          <p:spPr bwMode="auto">
            <a:xfrm>
              <a:off x="470" y="3669"/>
              <a:ext cx="1403"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Process guidance &amp;</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enforcement drives</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greater predictability</a:t>
              </a:r>
            </a:p>
          </p:txBody>
        </p:sp>
      </p:grpSp>
      <p:grpSp>
        <p:nvGrpSpPr>
          <p:cNvPr id="386075" name="Group 27">
            <a:extLst>
              <a:ext uri="{FF2B5EF4-FFF2-40B4-BE49-F238E27FC236}">
                <a16:creationId xmlns:a16="http://schemas.microsoft.com/office/drawing/2014/main" id="{E4192260-922F-433D-B382-E7B567FD77DE}"/>
              </a:ext>
            </a:extLst>
          </p:cNvPr>
          <p:cNvGrpSpPr>
            <a:grpSpLocks/>
          </p:cNvGrpSpPr>
          <p:nvPr/>
        </p:nvGrpSpPr>
        <p:grpSpPr bwMode="auto">
          <a:xfrm>
            <a:off x="3213100" y="5192713"/>
            <a:ext cx="2743200" cy="1241425"/>
            <a:chOff x="288" y="3538"/>
            <a:chExt cx="1728" cy="782"/>
          </a:xfrm>
        </p:grpSpPr>
        <p:pic>
          <p:nvPicPr>
            <p:cNvPr id="14348" name="Picture 28" descr="Metallic edge Black transparent Rounded Bar faded color med">
              <a:extLst>
                <a:ext uri="{FF2B5EF4-FFF2-40B4-BE49-F238E27FC236}">
                  <a16:creationId xmlns:a16="http://schemas.microsoft.com/office/drawing/2014/main" id="{4E911CCF-3173-4124-832A-FAC6C360A8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3538"/>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Text Box 29">
              <a:extLst>
                <a:ext uri="{FF2B5EF4-FFF2-40B4-BE49-F238E27FC236}">
                  <a16:creationId xmlns:a16="http://schemas.microsoft.com/office/drawing/2014/main" id="{C4A5A89C-898C-494B-AE8A-FB811D266FFA}"/>
                </a:ext>
              </a:extLst>
            </p:cNvPr>
            <p:cNvSpPr txBox="1">
              <a:spLocks noChangeArrowheads="1"/>
            </p:cNvSpPr>
            <p:nvPr/>
          </p:nvSpPr>
          <p:spPr bwMode="auto">
            <a:xfrm>
              <a:off x="461" y="3669"/>
              <a:ext cx="1447"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Office integration</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drives consistent</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workflow across roles</a:t>
              </a:r>
            </a:p>
          </p:txBody>
        </p:sp>
      </p:grpSp>
      <p:grpSp>
        <p:nvGrpSpPr>
          <p:cNvPr id="386078" name="Group 30">
            <a:extLst>
              <a:ext uri="{FF2B5EF4-FFF2-40B4-BE49-F238E27FC236}">
                <a16:creationId xmlns:a16="http://schemas.microsoft.com/office/drawing/2014/main" id="{B55A53C7-6857-4575-8FE7-051D8B462481}"/>
              </a:ext>
            </a:extLst>
          </p:cNvPr>
          <p:cNvGrpSpPr>
            <a:grpSpLocks/>
          </p:cNvGrpSpPr>
          <p:nvPr/>
        </p:nvGrpSpPr>
        <p:grpSpPr bwMode="auto">
          <a:xfrm>
            <a:off x="6070600" y="5192713"/>
            <a:ext cx="2743200" cy="1241425"/>
            <a:chOff x="288" y="3538"/>
            <a:chExt cx="1728" cy="782"/>
          </a:xfrm>
        </p:grpSpPr>
        <p:pic>
          <p:nvPicPr>
            <p:cNvPr id="14346" name="Picture 31" descr="Metallic edge Black transparent Rounded Bar faded color med">
              <a:extLst>
                <a:ext uri="{FF2B5EF4-FFF2-40B4-BE49-F238E27FC236}">
                  <a16:creationId xmlns:a16="http://schemas.microsoft.com/office/drawing/2014/main" id="{539A8B91-EC0D-4E79-A611-E35FE589E1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3538"/>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 Box 32">
              <a:extLst>
                <a:ext uri="{FF2B5EF4-FFF2-40B4-BE49-F238E27FC236}">
                  <a16:creationId xmlns:a16="http://schemas.microsoft.com/office/drawing/2014/main" id="{86C3E380-D041-4FF6-880C-146F221BD80F}"/>
                </a:ext>
              </a:extLst>
            </p:cNvPr>
            <p:cNvSpPr txBox="1">
              <a:spLocks noChangeArrowheads="1"/>
            </p:cNvSpPr>
            <p:nvPr/>
          </p:nvSpPr>
          <p:spPr bwMode="auto">
            <a:xfrm>
              <a:off x="415" y="3669"/>
              <a:ext cx="1545"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Out of box productivity</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results in lower</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training costs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386051"/>
                                        </p:tgtEl>
                                        <p:attrNameLst>
                                          <p:attrName>style.visibility</p:attrName>
                                        </p:attrNameLst>
                                      </p:cBhvr>
                                      <p:to>
                                        <p:strVal val="visible"/>
                                      </p:to>
                                    </p:set>
                                    <p:animEffect transition="in" filter="barn(outVertical)">
                                      <p:cBhvr>
                                        <p:cTn id="7" dur="500"/>
                                        <p:tgtEl>
                                          <p:spTgt spid="386051"/>
                                        </p:tgtEl>
                                      </p:cBhvr>
                                    </p:animEffect>
                                  </p:childTnLst>
                                </p:cTn>
                              </p:par>
                              <p:par>
                                <p:cTn id="8" presetID="16" presetClass="entr" presetSubtype="37" fill="hold" nodeType="withEffect">
                                  <p:stCondLst>
                                    <p:cond delay="0"/>
                                  </p:stCondLst>
                                  <p:childTnLst>
                                    <p:set>
                                      <p:cBhvr>
                                        <p:cTn id="9" dur="1" fill="hold">
                                          <p:stCondLst>
                                            <p:cond delay="0"/>
                                          </p:stCondLst>
                                        </p:cTn>
                                        <p:tgtEl>
                                          <p:spTgt spid="386069"/>
                                        </p:tgtEl>
                                        <p:attrNameLst>
                                          <p:attrName>style.visibility</p:attrName>
                                        </p:attrNameLst>
                                      </p:cBhvr>
                                      <p:to>
                                        <p:strVal val="visible"/>
                                      </p:to>
                                    </p:set>
                                    <p:animEffect transition="in" filter="barn(outVertical)">
                                      <p:cBhvr>
                                        <p:cTn id="10" dur="500"/>
                                        <p:tgtEl>
                                          <p:spTgt spid="386069"/>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86068"/>
                                        </p:tgtEl>
                                        <p:attrNameLst>
                                          <p:attrName>style.visibility</p:attrName>
                                        </p:attrNameLst>
                                      </p:cBhvr>
                                      <p:to>
                                        <p:strVal val="visible"/>
                                      </p:to>
                                    </p:set>
                                    <p:animEffect transition="in" filter="fade">
                                      <p:cBhvr>
                                        <p:cTn id="14" dur="500"/>
                                        <p:tgtEl>
                                          <p:spTgt spid="386068"/>
                                        </p:tgtEl>
                                      </p:cBhvr>
                                    </p:animEffect>
                                  </p:childTnLst>
                                </p:cTn>
                              </p:par>
                              <p:par>
                                <p:cTn id="15" presetID="10" presetClass="entr" presetSubtype="0" fill="hold" nodeType="withEffect">
                                  <p:stCondLst>
                                    <p:cond delay="0"/>
                                  </p:stCondLst>
                                  <p:childTnLst>
                                    <p:set>
                                      <p:cBhvr>
                                        <p:cTn id="16" dur="1" fill="hold">
                                          <p:stCondLst>
                                            <p:cond delay="0"/>
                                          </p:stCondLst>
                                        </p:cTn>
                                        <p:tgtEl>
                                          <p:spTgt spid="386072"/>
                                        </p:tgtEl>
                                        <p:attrNameLst>
                                          <p:attrName>style.visibility</p:attrName>
                                        </p:attrNameLst>
                                      </p:cBhvr>
                                      <p:to>
                                        <p:strVal val="visible"/>
                                      </p:to>
                                    </p:set>
                                    <p:animEffect transition="in" filter="fade">
                                      <p:cBhvr>
                                        <p:cTn id="17" dur="500"/>
                                        <p:tgtEl>
                                          <p:spTgt spid="386072"/>
                                        </p:tgtEl>
                                      </p:cBhvr>
                                    </p:animEffect>
                                  </p:childTnLst>
                                </p:cTn>
                              </p:par>
                              <p:par>
                                <p:cTn id="18" presetID="10" presetClass="entr" presetSubtype="0" fill="hold" nodeType="withEffect">
                                  <p:stCondLst>
                                    <p:cond delay="0"/>
                                  </p:stCondLst>
                                  <p:childTnLst>
                                    <p:set>
                                      <p:cBhvr>
                                        <p:cTn id="19" dur="1" fill="hold">
                                          <p:stCondLst>
                                            <p:cond delay="0"/>
                                          </p:stCondLst>
                                        </p:cTn>
                                        <p:tgtEl>
                                          <p:spTgt spid="386075"/>
                                        </p:tgtEl>
                                        <p:attrNameLst>
                                          <p:attrName>style.visibility</p:attrName>
                                        </p:attrNameLst>
                                      </p:cBhvr>
                                      <p:to>
                                        <p:strVal val="visible"/>
                                      </p:to>
                                    </p:set>
                                    <p:animEffect transition="in" filter="fade">
                                      <p:cBhvr>
                                        <p:cTn id="20" dur="500"/>
                                        <p:tgtEl>
                                          <p:spTgt spid="386075"/>
                                        </p:tgtEl>
                                      </p:cBhvr>
                                    </p:animEffect>
                                  </p:childTnLst>
                                </p:cTn>
                              </p:par>
                              <p:par>
                                <p:cTn id="21" presetID="10" presetClass="entr" presetSubtype="0" fill="hold" nodeType="withEffect">
                                  <p:stCondLst>
                                    <p:cond delay="0"/>
                                  </p:stCondLst>
                                  <p:childTnLst>
                                    <p:set>
                                      <p:cBhvr>
                                        <p:cTn id="22" dur="1" fill="hold">
                                          <p:stCondLst>
                                            <p:cond delay="0"/>
                                          </p:stCondLst>
                                        </p:cTn>
                                        <p:tgtEl>
                                          <p:spTgt spid="386078"/>
                                        </p:tgtEl>
                                        <p:attrNameLst>
                                          <p:attrName>style.visibility</p:attrName>
                                        </p:attrNameLst>
                                      </p:cBhvr>
                                      <p:to>
                                        <p:strVal val="visible"/>
                                      </p:to>
                                    </p:set>
                                    <p:animEffect transition="in" filter="fade">
                                      <p:cBhvr>
                                        <p:cTn id="23" dur="500"/>
                                        <p:tgtEl>
                                          <p:spTgt spid="386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a:extLst>
              <a:ext uri="{FF2B5EF4-FFF2-40B4-BE49-F238E27FC236}">
                <a16:creationId xmlns:a16="http://schemas.microsoft.com/office/drawing/2014/main" id="{28BA00EB-1924-4C4C-B155-0F4AAACFB8BA}"/>
              </a:ext>
            </a:extLst>
          </p:cNvPr>
          <p:cNvSpPr>
            <a:spLocks noGrp="1" noChangeArrowheads="1"/>
          </p:cNvSpPr>
          <p:nvPr>
            <p:ph type="title"/>
          </p:nvPr>
        </p:nvSpPr>
        <p:spPr/>
        <p:txBody>
          <a:bodyPr/>
          <a:lstStyle/>
          <a:p>
            <a:pPr eaLnBrk="1" hangingPunct="1"/>
            <a:endParaRPr lang="de-DE" altLang="en-US">
              <a:latin typeface="Calibri Light" panose="020F0302020204030204" pitchFamily="34" charset="0"/>
              <a:cs typeface="Calibri Light" panose="020F0302020204030204" pitchFamily="34" charset="0"/>
            </a:endParaRPr>
          </a:p>
        </p:txBody>
      </p:sp>
      <p:pic>
        <p:nvPicPr>
          <p:cNvPr id="47107" name="Picture 5" descr="blueLbox">
            <a:extLst>
              <a:ext uri="{FF2B5EF4-FFF2-40B4-BE49-F238E27FC236}">
                <a16:creationId xmlns:a16="http://schemas.microsoft.com/office/drawing/2014/main" id="{40C6AD5A-48B2-4F4D-A956-1E6A9201809C}"/>
              </a:ext>
            </a:extLst>
          </p:cNvPr>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1638300" y="3302000"/>
            <a:ext cx="696595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4" name="Rectangle 6">
            <a:extLst>
              <a:ext uri="{FF2B5EF4-FFF2-40B4-BE49-F238E27FC236}">
                <a16:creationId xmlns:a16="http://schemas.microsoft.com/office/drawing/2014/main" id="{D75F75FF-B487-482B-815F-C869D8510F48}"/>
              </a:ext>
            </a:extLst>
          </p:cNvPr>
          <p:cNvSpPr>
            <a:spLocks noChangeArrowheads="1"/>
          </p:cNvSpPr>
          <p:nvPr/>
        </p:nvSpPr>
        <p:spPr bwMode="auto">
          <a:xfrm>
            <a:off x="7391400" y="3302000"/>
            <a:ext cx="1174750" cy="1069975"/>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Team</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Foundation Common</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Services</a:t>
            </a:r>
          </a:p>
        </p:txBody>
      </p:sp>
      <p:grpSp>
        <p:nvGrpSpPr>
          <p:cNvPr id="47109" name="Group 7">
            <a:extLst>
              <a:ext uri="{FF2B5EF4-FFF2-40B4-BE49-F238E27FC236}">
                <a16:creationId xmlns:a16="http://schemas.microsoft.com/office/drawing/2014/main" id="{044DECE5-AACC-4A46-BDC5-3995E5E6C94A}"/>
              </a:ext>
            </a:extLst>
          </p:cNvPr>
          <p:cNvGrpSpPr>
            <a:grpSpLocks/>
          </p:cNvGrpSpPr>
          <p:nvPr/>
        </p:nvGrpSpPr>
        <p:grpSpPr bwMode="auto">
          <a:xfrm>
            <a:off x="2895600" y="3313113"/>
            <a:ext cx="1114425" cy="1709737"/>
            <a:chOff x="1824" y="2087"/>
            <a:chExt cx="702" cy="1077"/>
          </a:xfrm>
        </p:grpSpPr>
        <p:pic>
          <p:nvPicPr>
            <p:cNvPr id="47162" name="Picture 8" descr="burgundy_box">
              <a:extLst>
                <a:ext uri="{FF2B5EF4-FFF2-40B4-BE49-F238E27FC236}">
                  <a16:creationId xmlns:a16="http://schemas.microsoft.com/office/drawing/2014/main" id="{6AC06D32-1BE1-497A-94CB-1E577195C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 y="2087"/>
              <a:ext cx="700"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7" name="Rectangle 9">
              <a:extLst>
                <a:ext uri="{FF2B5EF4-FFF2-40B4-BE49-F238E27FC236}">
                  <a16:creationId xmlns:a16="http://schemas.microsoft.com/office/drawing/2014/main" id="{E06EBC9C-698B-49A3-8AAD-CC3820D58905}"/>
                </a:ext>
              </a:extLst>
            </p:cNvPr>
            <p:cNvSpPr>
              <a:spLocks noChangeArrowheads="1"/>
            </p:cNvSpPr>
            <p:nvPr/>
          </p:nvSpPr>
          <p:spPr bwMode="auto">
            <a:xfrm>
              <a:off x="1824" y="2092"/>
              <a:ext cx="672" cy="1053"/>
            </a:xfrm>
            <a:prstGeom prst="rect">
              <a:avLst/>
            </a:prstGeom>
            <a:noFill/>
            <a:ln>
              <a:noFill/>
            </a:ln>
            <a:effectLst/>
            <a:extLst>
              <a:ext uri="{909E8E84-426E-40DD-AFC4-6F175D3DCCD1}">
                <a14:hiddenFill xmlns:a14="http://schemas.microsoft.com/office/drawing/2010/main">
                  <a:gradFill rotWithShape="0">
                    <a:gsLst>
                      <a:gs pos="0">
                        <a:schemeClr val="folHlink">
                          <a:gamma/>
                          <a:shade val="66275"/>
                          <a:invGamma/>
                        </a:schemeClr>
                      </a:gs>
                      <a:gs pos="50000">
                        <a:schemeClr val="folHlink"/>
                      </a:gs>
                      <a:gs pos="100000">
                        <a:schemeClr val="folHlink">
                          <a:gamma/>
                          <a:shade val="66275"/>
                          <a:invGamma/>
                        </a:schemeClr>
                      </a:gs>
                    </a:gsLst>
                    <a:lin ang="2700000" scaled="1"/>
                  </a:gradFill>
                </a14:hiddenFill>
              </a:ext>
              <a:ext uri="{91240B29-F687-4F45-9708-019B960494DF}">
                <a14:hiddenLine xmlns:a14="http://schemas.microsoft.com/office/drawing/2010/main" w="12700" algn="ctr">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SCC</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Web</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Svc</a:t>
              </a:r>
            </a:p>
          </p:txBody>
        </p:sp>
      </p:grpSp>
      <p:grpSp>
        <p:nvGrpSpPr>
          <p:cNvPr id="47110" name="Group 10">
            <a:extLst>
              <a:ext uri="{FF2B5EF4-FFF2-40B4-BE49-F238E27FC236}">
                <a16:creationId xmlns:a16="http://schemas.microsoft.com/office/drawing/2014/main" id="{8487E867-8535-4EA8-AB10-9025C1C8DAD6}"/>
              </a:ext>
            </a:extLst>
          </p:cNvPr>
          <p:cNvGrpSpPr>
            <a:grpSpLocks/>
          </p:cNvGrpSpPr>
          <p:nvPr/>
        </p:nvGrpSpPr>
        <p:grpSpPr bwMode="auto">
          <a:xfrm>
            <a:off x="1676400" y="3313113"/>
            <a:ext cx="1119188" cy="1709737"/>
            <a:chOff x="1056" y="2087"/>
            <a:chExt cx="705" cy="1077"/>
          </a:xfrm>
        </p:grpSpPr>
        <p:pic>
          <p:nvPicPr>
            <p:cNvPr id="47160" name="Picture 11" descr="burgundy_box">
              <a:extLst>
                <a:ext uri="{FF2B5EF4-FFF2-40B4-BE49-F238E27FC236}">
                  <a16:creationId xmlns:a16="http://schemas.microsoft.com/office/drawing/2014/main" id="{842C504E-E3D0-4F7A-B261-5DC295297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 y="2087"/>
              <a:ext cx="700"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60" name="Rectangle 12">
              <a:extLst>
                <a:ext uri="{FF2B5EF4-FFF2-40B4-BE49-F238E27FC236}">
                  <a16:creationId xmlns:a16="http://schemas.microsoft.com/office/drawing/2014/main" id="{E0D7C1BB-68CC-4C22-985D-825EF12457EC}"/>
                </a:ext>
              </a:extLst>
            </p:cNvPr>
            <p:cNvSpPr>
              <a:spLocks noChangeArrowheads="1"/>
            </p:cNvSpPr>
            <p:nvPr/>
          </p:nvSpPr>
          <p:spPr bwMode="auto">
            <a:xfrm>
              <a:off x="1056" y="2092"/>
              <a:ext cx="672" cy="1053"/>
            </a:xfrm>
            <a:prstGeom prst="rect">
              <a:avLst/>
            </a:prstGeom>
            <a:noFill/>
            <a:ln>
              <a:noFill/>
            </a:ln>
            <a:effectLst/>
            <a:extLst>
              <a:ext uri="{909E8E84-426E-40DD-AFC4-6F175D3DCCD1}">
                <a14:hiddenFill xmlns:a14="http://schemas.microsoft.com/office/drawing/2010/main">
                  <a:gradFill rotWithShape="0">
                    <a:gsLst>
                      <a:gs pos="0">
                        <a:schemeClr val="folHlink">
                          <a:gamma/>
                          <a:shade val="66275"/>
                          <a:invGamma/>
                        </a:schemeClr>
                      </a:gs>
                      <a:gs pos="50000">
                        <a:schemeClr val="folHlink"/>
                      </a:gs>
                      <a:gs pos="100000">
                        <a:schemeClr val="folHlink">
                          <a:gamma/>
                          <a:shade val="66275"/>
                          <a:invGamma/>
                        </a:schemeClr>
                      </a:gs>
                    </a:gsLst>
                    <a:lin ang="2700000" scaled="1"/>
                  </a:gradFill>
                </a14:hiddenFill>
              </a:ext>
              <a:ext uri="{91240B29-F687-4F45-9708-019B960494DF}">
                <a14:hiddenLine xmlns:a14="http://schemas.microsoft.com/office/drawing/2010/main" w="12700" algn="ctr">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Defect </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Tracking</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Web</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Svc</a:t>
              </a:r>
              <a:endParaRPr lang="en-US" altLang="en-US" sz="1000">
                <a:effectLst>
                  <a:outerShdw blurRad="38100" dist="38100" dir="2700000" algn="tl">
                    <a:srgbClr val="000000"/>
                  </a:outerShdw>
                </a:effectLst>
                <a:latin typeface="Franklin Gothic Medium" panose="020B0603020102020204" pitchFamily="34" charset="0"/>
                <a:ea typeface="ヒラギノ角ゴ Pro W3" pitchFamily="124" charset="-128"/>
                <a:cs typeface="+mn-cs"/>
              </a:endParaRPr>
            </a:p>
          </p:txBody>
        </p:sp>
      </p:grpSp>
      <p:grpSp>
        <p:nvGrpSpPr>
          <p:cNvPr id="47111" name="Group 13">
            <a:extLst>
              <a:ext uri="{FF2B5EF4-FFF2-40B4-BE49-F238E27FC236}">
                <a16:creationId xmlns:a16="http://schemas.microsoft.com/office/drawing/2014/main" id="{A8919E6D-2CD0-4929-9CC0-D7ED74D3B2F0}"/>
              </a:ext>
            </a:extLst>
          </p:cNvPr>
          <p:cNvGrpSpPr>
            <a:grpSpLocks/>
          </p:cNvGrpSpPr>
          <p:nvPr/>
        </p:nvGrpSpPr>
        <p:grpSpPr bwMode="auto">
          <a:xfrm>
            <a:off x="4856163" y="3305175"/>
            <a:ext cx="2387600" cy="1717675"/>
            <a:chOff x="3059" y="2082"/>
            <a:chExt cx="1504" cy="1082"/>
          </a:xfrm>
        </p:grpSpPr>
        <p:pic>
          <p:nvPicPr>
            <p:cNvPr id="47155" name="Picture 14" descr="green_box">
              <a:extLst>
                <a:ext uri="{FF2B5EF4-FFF2-40B4-BE49-F238E27FC236}">
                  <a16:creationId xmlns:a16="http://schemas.microsoft.com/office/drawing/2014/main" id="{7359A819-A63B-4E6B-B018-604E6721236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 y="2087"/>
              <a:ext cx="702"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56" name="Picture 15" descr="green_box">
              <a:extLst>
                <a:ext uri="{FF2B5EF4-FFF2-40B4-BE49-F238E27FC236}">
                  <a16:creationId xmlns:a16="http://schemas.microsoft.com/office/drawing/2014/main" id="{835418A5-47C5-4370-A584-BB4C67A8A20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 y="2087"/>
              <a:ext cx="702" cy="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57" name="Group 16">
              <a:extLst>
                <a:ext uri="{FF2B5EF4-FFF2-40B4-BE49-F238E27FC236}">
                  <a16:creationId xmlns:a16="http://schemas.microsoft.com/office/drawing/2014/main" id="{D3755ED9-1A05-4440-915D-CFAF28822C2E}"/>
                </a:ext>
              </a:extLst>
            </p:cNvPr>
            <p:cNvGrpSpPr>
              <a:grpSpLocks/>
            </p:cNvGrpSpPr>
            <p:nvPr/>
          </p:nvGrpSpPr>
          <p:grpSpPr bwMode="auto">
            <a:xfrm>
              <a:off x="3062" y="2082"/>
              <a:ext cx="1460" cy="1053"/>
              <a:chOff x="3244" y="2332"/>
              <a:chExt cx="1460" cy="1053"/>
            </a:xfrm>
          </p:grpSpPr>
          <p:sp>
            <p:nvSpPr>
              <p:cNvPr id="462865" name="Rectangle 17">
                <a:extLst>
                  <a:ext uri="{FF2B5EF4-FFF2-40B4-BE49-F238E27FC236}">
                    <a16:creationId xmlns:a16="http://schemas.microsoft.com/office/drawing/2014/main" id="{C8D7CEB3-199E-466E-82EB-19825B674871}"/>
                  </a:ext>
                </a:extLst>
              </p:cNvPr>
              <p:cNvSpPr>
                <a:spLocks noChangeArrowheads="1"/>
              </p:cNvSpPr>
              <p:nvPr/>
            </p:nvSpPr>
            <p:spPr bwMode="auto">
              <a:xfrm>
                <a:off x="3244" y="2332"/>
                <a:ext cx="672" cy="1053"/>
              </a:xfrm>
              <a:prstGeom prst="rect">
                <a:avLst/>
              </a:prstGeom>
              <a:noFill/>
              <a:ln>
                <a:noFill/>
              </a:ln>
              <a:effectLst/>
              <a:extLst>
                <a:ext uri="{909E8E84-426E-40DD-AFC4-6F175D3DCCD1}">
                  <a14:hiddenFill xmlns:a14="http://schemas.microsoft.com/office/drawing/2010/main">
                    <a:gradFill rotWithShape="0">
                      <a:gsLst>
                        <a:gs pos="0">
                          <a:schemeClr val="hlink">
                            <a:gamma/>
                            <a:shade val="66275"/>
                            <a:invGamma/>
                          </a:schemeClr>
                        </a:gs>
                        <a:gs pos="50000">
                          <a:schemeClr val="hlink"/>
                        </a:gs>
                        <a:gs pos="100000">
                          <a:schemeClr val="hlink">
                            <a:gamma/>
                            <a:shade val="66275"/>
                            <a:invGamma/>
                          </a:schemeClr>
                        </a:gs>
                      </a:gsLst>
                      <a:lin ang="2700000" scaled="1"/>
                    </a:gradFill>
                  </a14:hiddenFill>
                </a:ext>
                <a:ext uri="{91240B29-F687-4F45-9708-019B960494DF}">
                  <a14:hiddenLine xmlns:a14="http://schemas.microsoft.com/office/drawing/2010/main" w="12700" algn="ctr">
                    <a:solidFill>
                      <a:schemeClr va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Partner</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Tool 1</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Web</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Svc</a:t>
                </a:r>
              </a:p>
            </p:txBody>
          </p:sp>
          <p:sp>
            <p:nvSpPr>
              <p:cNvPr id="462866" name="Rectangle 18">
                <a:extLst>
                  <a:ext uri="{FF2B5EF4-FFF2-40B4-BE49-F238E27FC236}">
                    <a16:creationId xmlns:a16="http://schemas.microsoft.com/office/drawing/2014/main" id="{4AC18825-1198-4BC8-BCC1-92CDDA9C71BF}"/>
                  </a:ext>
                </a:extLst>
              </p:cNvPr>
              <p:cNvSpPr>
                <a:spLocks noChangeArrowheads="1"/>
              </p:cNvSpPr>
              <p:nvPr/>
            </p:nvSpPr>
            <p:spPr bwMode="auto">
              <a:xfrm>
                <a:off x="4032" y="2332"/>
                <a:ext cx="672" cy="1053"/>
              </a:xfrm>
              <a:prstGeom prst="rect">
                <a:avLst/>
              </a:prstGeom>
              <a:noFill/>
              <a:ln>
                <a:noFill/>
              </a:ln>
              <a:effectLst/>
              <a:extLst>
                <a:ext uri="{909E8E84-426E-40DD-AFC4-6F175D3DCCD1}">
                  <a14:hiddenFill xmlns:a14="http://schemas.microsoft.com/office/drawing/2010/main">
                    <a:gradFill rotWithShape="0">
                      <a:gsLst>
                        <a:gs pos="0">
                          <a:schemeClr val="hlink">
                            <a:gamma/>
                            <a:shade val="66275"/>
                            <a:invGamma/>
                          </a:schemeClr>
                        </a:gs>
                        <a:gs pos="50000">
                          <a:schemeClr val="hlink"/>
                        </a:gs>
                        <a:gs pos="100000">
                          <a:schemeClr val="hlink">
                            <a:gamma/>
                            <a:shade val="66275"/>
                            <a:invGamma/>
                          </a:schemeClr>
                        </a:gs>
                      </a:gsLst>
                      <a:lin ang="2700000" scaled="1"/>
                    </a:gradFill>
                  </a14:hiddenFill>
                </a:ext>
                <a:ext uri="{91240B29-F687-4F45-9708-019B960494DF}">
                  <a14:hiddenLine xmlns:a14="http://schemas.microsoft.com/office/drawing/2010/main" w="12700" algn="ctr">
                    <a:solidFill>
                      <a:schemeClr va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Partner</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Tool 2</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Web</a:t>
                </a:r>
              </a:p>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Svc</a:t>
                </a:r>
              </a:p>
            </p:txBody>
          </p:sp>
        </p:grpSp>
      </p:grpSp>
      <p:grpSp>
        <p:nvGrpSpPr>
          <p:cNvPr id="47112" name="Group 19">
            <a:extLst>
              <a:ext uri="{FF2B5EF4-FFF2-40B4-BE49-F238E27FC236}">
                <a16:creationId xmlns:a16="http://schemas.microsoft.com/office/drawing/2014/main" id="{3288DE62-7E7B-43E3-931A-91D9E0DF9BEC}"/>
              </a:ext>
            </a:extLst>
          </p:cNvPr>
          <p:cNvGrpSpPr>
            <a:grpSpLocks/>
          </p:cNvGrpSpPr>
          <p:nvPr/>
        </p:nvGrpSpPr>
        <p:grpSpPr bwMode="auto">
          <a:xfrm>
            <a:off x="2289175" y="4027488"/>
            <a:ext cx="501650" cy="969962"/>
            <a:chOff x="1442" y="2546"/>
            <a:chExt cx="316" cy="611"/>
          </a:xfrm>
        </p:grpSpPr>
        <p:pic>
          <p:nvPicPr>
            <p:cNvPr id="47153" name="Picture 20" descr="small_blue">
              <a:extLst>
                <a:ext uri="{FF2B5EF4-FFF2-40B4-BE49-F238E27FC236}">
                  <a16:creationId xmlns:a16="http://schemas.microsoft.com/office/drawing/2014/main" id="{2B16950F-C68C-435C-AFA2-D8E021088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 y="2546"/>
              <a:ext cx="311"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69" name="Rectangle 21">
              <a:extLst>
                <a:ext uri="{FF2B5EF4-FFF2-40B4-BE49-F238E27FC236}">
                  <a16:creationId xmlns:a16="http://schemas.microsoft.com/office/drawing/2014/main" id="{0798754B-40D9-44EF-BA4C-F30A444F1DB4}"/>
                </a:ext>
              </a:extLst>
            </p:cNvPr>
            <p:cNvSpPr>
              <a:spLocks noChangeArrowheads="1"/>
            </p:cNvSpPr>
            <p:nvPr/>
          </p:nvSpPr>
          <p:spPr bwMode="auto">
            <a:xfrm rot="-5400000">
              <a:off x="1295" y="2693"/>
              <a:ext cx="576" cy="282"/>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Integration</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Interface</a:t>
              </a:r>
            </a:p>
          </p:txBody>
        </p:sp>
      </p:grpSp>
      <p:grpSp>
        <p:nvGrpSpPr>
          <p:cNvPr id="47113" name="Group 22">
            <a:extLst>
              <a:ext uri="{FF2B5EF4-FFF2-40B4-BE49-F238E27FC236}">
                <a16:creationId xmlns:a16="http://schemas.microsoft.com/office/drawing/2014/main" id="{5F91C2E6-3C9A-4A36-92D0-3DD6F663EC02}"/>
              </a:ext>
            </a:extLst>
          </p:cNvPr>
          <p:cNvGrpSpPr>
            <a:grpSpLocks/>
          </p:cNvGrpSpPr>
          <p:nvPr/>
        </p:nvGrpSpPr>
        <p:grpSpPr bwMode="auto">
          <a:xfrm>
            <a:off x="3508375" y="4021138"/>
            <a:ext cx="495300" cy="976312"/>
            <a:chOff x="2210" y="2542"/>
            <a:chExt cx="312" cy="615"/>
          </a:xfrm>
        </p:grpSpPr>
        <p:pic>
          <p:nvPicPr>
            <p:cNvPr id="47151" name="Picture 23" descr="small_blue">
              <a:extLst>
                <a:ext uri="{FF2B5EF4-FFF2-40B4-BE49-F238E27FC236}">
                  <a16:creationId xmlns:a16="http://schemas.microsoft.com/office/drawing/2014/main" id="{1D9C1AA7-8A47-437D-952D-F66FCAC59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 y="2546"/>
              <a:ext cx="311"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72" name="Rectangle 24">
              <a:extLst>
                <a:ext uri="{FF2B5EF4-FFF2-40B4-BE49-F238E27FC236}">
                  <a16:creationId xmlns:a16="http://schemas.microsoft.com/office/drawing/2014/main" id="{49B5EFE0-F6DE-4245-9F1B-22FEFC8B2F6D}"/>
                </a:ext>
              </a:extLst>
            </p:cNvPr>
            <p:cNvSpPr>
              <a:spLocks noChangeArrowheads="1"/>
            </p:cNvSpPr>
            <p:nvPr/>
          </p:nvSpPr>
          <p:spPr bwMode="auto">
            <a:xfrm rot="-5400000">
              <a:off x="2063" y="2689"/>
              <a:ext cx="576" cy="282"/>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Integration</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Interface</a:t>
              </a:r>
            </a:p>
          </p:txBody>
        </p:sp>
      </p:grpSp>
      <p:grpSp>
        <p:nvGrpSpPr>
          <p:cNvPr id="47114" name="Group 25">
            <a:extLst>
              <a:ext uri="{FF2B5EF4-FFF2-40B4-BE49-F238E27FC236}">
                <a16:creationId xmlns:a16="http://schemas.microsoft.com/office/drawing/2014/main" id="{66CA29C0-22DA-4336-A141-11E7676C55A7}"/>
              </a:ext>
            </a:extLst>
          </p:cNvPr>
          <p:cNvGrpSpPr>
            <a:grpSpLocks/>
          </p:cNvGrpSpPr>
          <p:nvPr/>
        </p:nvGrpSpPr>
        <p:grpSpPr bwMode="auto">
          <a:xfrm>
            <a:off x="5443538" y="4027488"/>
            <a:ext cx="493712" cy="969962"/>
            <a:chOff x="3429" y="2546"/>
            <a:chExt cx="311" cy="611"/>
          </a:xfrm>
        </p:grpSpPr>
        <p:pic>
          <p:nvPicPr>
            <p:cNvPr id="47149" name="Picture 26" descr="small_blue">
              <a:extLst>
                <a:ext uri="{FF2B5EF4-FFF2-40B4-BE49-F238E27FC236}">
                  <a16:creationId xmlns:a16="http://schemas.microsoft.com/office/drawing/2014/main" id="{606B35A1-0FC8-4A20-A538-E31FB2B58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 y="2546"/>
              <a:ext cx="311"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75" name="Rectangle 27">
              <a:extLst>
                <a:ext uri="{FF2B5EF4-FFF2-40B4-BE49-F238E27FC236}">
                  <a16:creationId xmlns:a16="http://schemas.microsoft.com/office/drawing/2014/main" id="{21C5E248-2B68-4932-A88A-8474B15D740D}"/>
                </a:ext>
              </a:extLst>
            </p:cNvPr>
            <p:cNvSpPr>
              <a:spLocks noChangeArrowheads="1"/>
            </p:cNvSpPr>
            <p:nvPr/>
          </p:nvSpPr>
          <p:spPr bwMode="auto">
            <a:xfrm rot="-5400000">
              <a:off x="3283" y="2693"/>
              <a:ext cx="576" cy="282"/>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Integration</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Interface</a:t>
              </a:r>
            </a:p>
          </p:txBody>
        </p:sp>
      </p:grpSp>
      <p:grpSp>
        <p:nvGrpSpPr>
          <p:cNvPr id="47115" name="Group 28">
            <a:extLst>
              <a:ext uri="{FF2B5EF4-FFF2-40B4-BE49-F238E27FC236}">
                <a16:creationId xmlns:a16="http://schemas.microsoft.com/office/drawing/2014/main" id="{E68CA142-0C4B-4549-85A5-E98A779F3453}"/>
              </a:ext>
            </a:extLst>
          </p:cNvPr>
          <p:cNvGrpSpPr>
            <a:grpSpLocks/>
          </p:cNvGrpSpPr>
          <p:nvPr/>
        </p:nvGrpSpPr>
        <p:grpSpPr bwMode="auto">
          <a:xfrm>
            <a:off x="6696075" y="4027488"/>
            <a:ext cx="495300" cy="969962"/>
            <a:chOff x="4218" y="2546"/>
            <a:chExt cx="312" cy="611"/>
          </a:xfrm>
        </p:grpSpPr>
        <p:pic>
          <p:nvPicPr>
            <p:cNvPr id="47147" name="Picture 29" descr="small_blue">
              <a:extLst>
                <a:ext uri="{FF2B5EF4-FFF2-40B4-BE49-F238E27FC236}">
                  <a16:creationId xmlns:a16="http://schemas.microsoft.com/office/drawing/2014/main" id="{4F40E97C-15F1-414D-8A4D-1BA1AF011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 y="2546"/>
              <a:ext cx="311"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78" name="Rectangle 30">
              <a:extLst>
                <a:ext uri="{FF2B5EF4-FFF2-40B4-BE49-F238E27FC236}">
                  <a16:creationId xmlns:a16="http://schemas.microsoft.com/office/drawing/2014/main" id="{383F4C26-94BB-4360-8988-0D1B6DC63EC2}"/>
                </a:ext>
              </a:extLst>
            </p:cNvPr>
            <p:cNvSpPr>
              <a:spLocks noChangeArrowheads="1"/>
            </p:cNvSpPr>
            <p:nvPr/>
          </p:nvSpPr>
          <p:spPr bwMode="auto">
            <a:xfrm rot="-5400000">
              <a:off x="4071" y="2703"/>
              <a:ext cx="576" cy="282"/>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Integration</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Interface</a:t>
              </a:r>
            </a:p>
          </p:txBody>
        </p:sp>
      </p:grpSp>
      <p:grpSp>
        <p:nvGrpSpPr>
          <p:cNvPr id="47116" name="Group 31">
            <a:extLst>
              <a:ext uri="{FF2B5EF4-FFF2-40B4-BE49-F238E27FC236}">
                <a16:creationId xmlns:a16="http://schemas.microsoft.com/office/drawing/2014/main" id="{8B7AC02F-9A24-47BD-A088-5E4411714BCB}"/>
              </a:ext>
            </a:extLst>
          </p:cNvPr>
          <p:cNvGrpSpPr>
            <a:grpSpLocks/>
          </p:cNvGrpSpPr>
          <p:nvPr/>
        </p:nvGrpSpPr>
        <p:grpSpPr bwMode="auto">
          <a:xfrm>
            <a:off x="4003675" y="3794125"/>
            <a:ext cx="790575" cy="269875"/>
            <a:chOff x="2522" y="2390"/>
            <a:chExt cx="498" cy="170"/>
          </a:xfrm>
        </p:grpSpPr>
        <p:pic>
          <p:nvPicPr>
            <p:cNvPr id="47144" name="Picture 32" descr="GEL Bullet Circle steel-gray">
              <a:extLst>
                <a:ext uri="{FF2B5EF4-FFF2-40B4-BE49-F238E27FC236}">
                  <a16:creationId xmlns:a16="http://schemas.microsoft.com/office/drawing/2014/main" id="{1369040E-FE89-46FA-A7E4-ACACD3F07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2" y="2390"/>
              <a:ext cx="17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45" name="Picture 33" descr="GEL Bullet Circle steel-gray">
              <a:extLst>
                <a:ext uri="{FF2B5EF4-FFF2-40B4-BE49-F238E27FC236}">
                  <a16:creationId xmlns:a16="http://schemas.microsoft.com/office/drawing/2014/main" id="{8FCB580E-6640-48C7-8FE0-67C8076C18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 y="2390"/>
              <a:ext cx="17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46" name="Picture 34" descr="GEL Bullet Circle steel-gray">
              <a:extLst>
                <a:ext uri="{FF2B5EF4-FFF2-40B4-BE49-F238E27FC236}">
                  <a16:creationId xmlns:a16="http://schemas.microsoft.com/office/drawing/2014/main" id="{493756DC-95D8-4B08-8230-9DC1B8684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 y="2390"/>
              <a:ext cx="17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7" name="Group 35">
            <a:extLst>
              <a:ext uri="{FF2B5EF4-FFF2-40B4-BE49-F238E27FC236}">
                <a16:creationId xmlns:a16="http://schemas.microsoft.com/office/drawing/2014/main" id="{75A5F649-55F9-4931-8E92-2A79AD79E5ED}"/>
              </a:ext>
            </a:extLst>
          </p:cNvPr>
          <p:cNvGrpSpPr>
            <a:grpSpLocks/>
          </p:cNvGrpSpPr>
          <p:nvPr/>
        </p:nvGrpSpPr>
        <p:grpSpPr bwMode="auto">
          <a:xfrm>
            <a:off x="1687513" y="5181600"/>
            <a:ext cx="6819900" cy="962025"/>
            <a:chOff x="1063" y="3264"/>
            <a:chExt cx="4296" cy="606"/>
          </a:xfrm>
        </p:grpSpPr>
        <p:grpSp>
          <p:nvGrpSpPr>
            <p:cNvPr id="47129" name="Group 36">
              <a:extLst>
                <a:ext uri="{FF2B5EF4-FFF2-40B4-BE49-F238E27FC236}">
                  <a16:creationId xmlns:a16="http://schemas.microsoft.com/office/drawing/2014/main" id="{CD152BF4-417A-4169-A803-EB4BE815B247}"/>
                </a:ext>
              </a:extLst>
            </p:cNvPr>
            <p:cNvGrpSpPr>
              <a:grpSpLocks/>
            </p:cNvGrpSpPr>
            <p:nvPr/>
          </p:nvGrpSpPr>
          <p:grpSpPr bwMode="auto">
            <a:xfrm>
              <a:off x="2848" y="3264"/>
              <a:ext cx="828" cy="606"/>
              <a:chOff x="3271" y="3263"/>
              <a:chExt cx="965" cy="606"/>
            </a:xfrm>
          </p:grpSpPr>
          <p:pic>
            <p:nvPicPr>
              <p:cNvPr id="47142" name="Picture 37" descr="blue_box">
                <a:extLst>
                  <a:ext uri="{FF2B5EF4-FFF2-40B4-BE49-F238E27FC236}">
                    <a16:creationId xmlns:a16="http://schemas.microsoft.com/office/drawing/2014/main" id="{C5EC2228-95AA-474E-8E8B-6944A52999B4}"/>
                  </a:ext>
                </a:extLst>
              </p:cNvPr>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3271" y="3263"/>
                <a:ext cx="965"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86" name="Rectangle 38">
                <a:extLst>
                  <a:ext uri="{FF2B5EF4-FFF2-40B4-BE49-F238E27FC236}">
                    <a16:creationId xmlns:a16="http://schemas.microsoft.com/office/drawing/2014/main" id="{5B999329-E162-42B7-B6BA-00486C412E04}"/>
                  </a:ext>
                </a:extLst>
              </p:cNvPr>
              <p:cNvSpPr>
                <a:spLocks noChangeArrowheads="1"/>
              </p:cNvSpPr>
              <p:nvPr/>
            </p:nvSpPr>
            <p:spPr bwMode="auto">
              <a:xfrm>
                <a:off x="3281" y="3273"/>
                <a:ext cx="936" cy="528"/>
              </a:xfrm>
              <a:prstGeom prst="rect">
                <a:avLst/>
              </a:prstGeom>
              <a:noFill/>
              <a:ln>
                <a:noFill/>
              </a:ln>
              <a:effectLst/>
              <a:extLst>
                <a:ext uri="{909E8E84-426E-40DD-AFC4-6F175D3DCCD1}">
                  <a14:hiddenFill xmlns:a14="http://schemas.microsoft.com/office/drawing/2010/main">
                    <a:gradFill rotWithShape="1">
                      <a:gsLst>
                        <a:gs pos="0">
                          <a:srgbClr val="000099">
                            <a:gamma/>
                            <a:shade val="46275"/>
                            <a:invGamma/>
                          </a:srgbClr>
                        </a:gs>
                        <a:gs pos="50000">
                          <a:srgbClr val="000099"/>
                        </a:gs>
                        <a:gs pos="100000">
                          <a:srgbClr val="000099">
                            <a:gamma/>
                            <a:shade val="4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Linking</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Service</a:t>
                </a:r>
              </a:p>
            </p:txBody>
          </p:sp>
        </p:grpSp>
        <p:grpSp>
          <p:nvGrpSpPr>
            <p:cNvPr id="47130" name="Group 39">
              <a:extLst>
                <a:ext uri="{FF2B5EF4-FFF2-40B4-BE49-F238E27FC236}">
                  <a16:creationId xmlns:a16="http://schemas.microsoft.com/office/drawing/2014/main" id="{E2D0DCA6-B039-4490-9981-C2B6AAC8C39C}"/>
                </a:ext>
              </a:extLst>
            </p:cNvPr>
            <p:cNvGrpSpPr>
              <a:grpSpLocks/>
            </p:cNvGrpSpPr>
            <p:nvPr/>
          </p:nvGrpSpPr>
          <p:grpSpPr bwMode="auto">
            <a:xfrm>
              <a:off x="3725" y="3264"/>
              <a:ext cx="792" cy="606"/>
              <a:chOff x="4338" y="3263"/>
              <a:chExt cx="966" cy="606"/>
            </a:xfrm>
          </p:grpSpPr>
          <p:pic>
            <p:nvPicPr>
              <p:cNvPr id="47140" name="Picture 40" descr="blue_box">
                <a:extLst>
                  <a:ext uri="{FF2B5EF4-FFF2-40B4-BE49-F238E27FC236}">
                    <a16:creationId xmlns:a16="http://schemas.microsoft.com/office/drawing/2014/main" id="{65DD8211-7A52-4C6D-881D-9EA8CAAF48F4}"/>
                  </a:ext>
                </a:extLst>
              </p:cNvPr>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4338" y="3263"/>
                <a:ext cx="965"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89" name="Rectangle 41">
                <a:extLst>
                  <a:ext uri="{FF2B5EF4-FFF2-40B4-BE49-F238E27FC236}">
                    <a16:creationId xmlns:a16="http://schemas.microsoft.com/office/drawing/2014/main" id="{2756A133-E329-4522-B8CD-4E553C9F510F}"/>
                  </a:ext>
                </a:extLst>
              </p:cNvPr>
              <p:cNvSpPr>
                <a:spLocks noChangeArrowheads="1"/>
              </p:cNvSpPr>
              <p:nvPr/>
            </p:nvSpPr>
            <p:spPr bwMode="auto">
              <a:xfrm>
                <a:off x="4368" y="3273"/>
                <a:ext cx="936" cy="528"/>
              </a:xfrm>
              <a:prstGeom prst="rect">
                <a:avLst/>
              </a:prstGeom>
              <a:noFill/>
              <a:ln>
                <a:noFill/>
              </a:ln>
              <a:effectLst/>
              <a:extLst>
                <a:ext uri="{909E8E84-426E-40DD-AFC4-6F175D3DCCD1}">
                  <a14:hiddenFill xmlns:a14="http://schemas.microsoft.com/office/drawing/2010/main">
                    <a:gradFill rotWithShape="1">
                      <a:gsLst>
                        <a:gs pos="0">
                          <a:srgbClr val="000099">
                            <a:gamma/>
                            <a:shade val="46275"/>
                            <a:invGamma/>
                          </a:srgbClr>
                        </a:gs>
                        <a:gs pos="50000">
                          <a:srgbClr val="000099"/>
                        </a:gs>
                        <a:gs pos="100000">
                          <a:srgbClr val="000099">
                            <a:gamma/>
                            <a:shade val="4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User</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Groups</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Service</a:t>
                </a:r>
              </a:p>
            </p:txBody>
          </p:sp>
        </p:grpSp>
        <p:grpSp>
          <p:nvGrpSpPr>
            <p:cNvPr id="47131" name="Group 42">
              <a:extLst>
                <a:ext uri="{FF2B5EF4-FFF2-40B4-BE49-F238E27FC236}">
                  <a16:creationId xmlns:a16="http://schemas.microsoft.com/office/drawing/2014/main" id="{3B0EAA31-6531-4A44-B916-B497BC993998}"/>
                </a:ext>
              </a:extLst>
            </p:cNvPr>
            <p:cNvGrpSpPr>
              <a:grpSpLocks/>
            </p:cNvGrpSpPr>
            <p:nvPr/>
          </p:nvGrpSpPr>
          <p:grpSpPr bwMode="auto">
            <a:xfrm>
              <a:off x="1970" y="3264"/>
              <a:ext cx="828" cy="606"/>
              <a:chOff x="2196" y="3263"/>
              <a:chExt cx="974" cy="606"/>
            </a:xfrm>
          </p:grpSpPr>
          <p:pic>
            <p:nvPicPr>
              <p:cNvPr id="47138" name="Picture 43" descr="blue_box">
                <a:extLst>
                  <a:ext uri="{FF2B5EF4-FFF2-40B4-BE49-F238E27FC236}">
                    <a16:creationId xmlns:a16="http://schemas.microsoft.com/office/drawing/2014/main" id="{95F14DCB-72FC-428C-AAFB-EFC3FBD26A40}"/>
                  </a:ext>
                </a:extLst>
              </p:cNvPr>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2205" y="3263"/>
                <a:ext cx="965"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92" name="Rectangle 44">
                <a:extLst>
                  <a:ext uri="{FF2B5EF4-FFF2-40B4-BE49-F238E27FC236}">
                    <a16:creationId xmlns:a16="http://schemas.microsoft.com/office/drawing/2014/main" id="{986F5FB8-4939-4442-B347-A418BBAA9600}"/>
                  </a:ext>
                </a:extLst>
              </p:cNvPr>
              <p:cNvSpPr>
                <a:spLocks noChangeArrowheads="1"/>
              </p:cNvSpPr>
              <p:nvPr/>
            </p:nvSpPr>
            <p:spPr bwMode="auto">
              <a:xfrm>
                <a:off x="2196" y="3273"/>
                <a:ext cx="935" cy="528"/>
              </a:xfrm>
              <a:prstGeom prst="rect">
                <a:avLst/>
              </a:prstGeom>
              <a:noFill/>
              <a:ln>
                <a:noFill/>
              </a:ln>
              <a:effectLst/>
              <a:extLst>
                <a:ext uri="{909E8E84-426E-40DD-AFC4-6F175D3DCCD1}">
                  <a14:hiddenFill xmlns:a14="http://schemas.microsoft.com/office/drawing/2010/main">
                    <a:gradFill rotWithShape="1">
                      <a:gsLst>
                        <a:gs pos="0">
                          <a:srgbClr val="000099">
                            <a:gamma/>
                            <a:shade val="46275"/>
                            <a:invGamma/>
                          </a:srgbClr>
                        </a:gs>
                        <a:gs pos="50000">
                          <a:srgbClr val="000099"/>
                        </a:gs>
                        <a:gs pos="100000">
                          <a:srgbClr val="000099">
                            <a:gamma/>
                            <a:shade val="4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Notification</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Service</a:t>
                </a:r>
              </a:p>
            </p:txBody>
          </p:sp>
        </p:grpSp>
        <p:grpSp>
          <p:nvGrpSpPr>
            <p:cNvPr id="47132" name="Group 45">
              <a:extLst>
                <a:ext uri="{FF2B5EF4-FFF2-40B4-BE49-F238E27FC236}">
                  <a16:creationId xmlns:a16="http://schemas.microsoft.com/office/drawing/2014/main" id="{56F20835-5F34-47A9-B2DE-79E9124480F0}"/>
                </a:ext>
              </a:extLst>
            </p:cNvPr>
            <p:cNvGrpSpPr>
              <a:grpSpLocks/>
            </p:cNvGrpSpPr>
            <p:nvPr/>
          </p:nvGrpSpPr>
          <p:grpSpPr bwMode="auto">
            <a:xfrm>
              <a:off x="1063" y="3264"/>
              <a:ext cx="858" cy="606"/>
              <a:chOff x="1110" y="3263"/>
              <a:chExt cx="994" cy="606"/>
            </a:xfrm>
          </p:grpSpPr>
          <p:pic>
            <p:nvPicPr>
              <p:cNvPr id="47136" name="Picture 46" descr="blue_box">
                <a:extLst>
                  <a:ext uri="{FF2B5EF4-FFF2-40B4-BE49-F238E27FC236}">
                    <a16:creationId xmlns:a16="http://schemas.microsoft.com/office/drawing/2014/main" id="{385EB324-CEB5-4880-8109-CFB7B87AC376}"/>
                  </a:ext>
                </a:extLst>
              </p:cNvPr>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1139" y="3263"/>
                <a:ext cx="965"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95" name="Rectangle 47">
                <a:extLst>
                  <a:ext uri="{FF2B5EF4-FFF2-40B4-BE49-F238E27FC236}">
                    <a16:creationId xmlns:a16="http://schemas.microsoft.com/office/drawing/2014/main" id="{1952D4E5-55F3-4BDC-9419-4EBB51F6334F}"/>
                  </a:ext>
                </a:extLst>
              </p:cNvPr>
              <p:cNvSpPr>
                <a:spLocks noChangeArrowheads="1"/>
              </p:cNvSpPr>
              <p:nvPr/>
            </p:nvSpPr>
            <p:spPr bwMode="auto">
              <a:xfrm>
                <a:off x="1110" y="3273"/>
                <a:ext cx="935" cy="528"/>
              </a:xfrm>
              <a:prstGeom prst="rect">
                <a:avLst/>
              </a:prstGeom>
              <a:noFill/>
              <a:ln>
                <a:noFill/>
              </a:ln>
              <a:effectLst/>
              <a:extLst>
                <a:ext uri="{909E8E84-426E-40DD-AFC4-6F175D3DCCD1}">
                  <a14:hiddenFill xmlns:a14="http://schemas.microsoft.com/office/drawing/2010/main">
                    <a:gradFill rotWithShape="1">
                      <a:gsLst>
                        <a:gs pos="0">
                          <a:srgbClr val="000099">
                            <a:gamma/>
                            <a:shade val="46275"/>
                            <a:invGamma/>
                          </a:srgbClr>
                        </a:gs>
                        <a:gs pos="50000">
                          <a:srgbClr val="000099"/>
                        </a:gs>
                        <a:gs pos="100000">
                          <a:srgbClr val="000099">
                            <a:gamma/>
                            <a:shade val="4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Registration</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Service</a:t>
                </a:r>
              </a:p>
            </p:txBody>
          </p:sp>
        </p:grpSp>
        <p:grpSp>
          <p:nvGrpSpPr>
            <p:cNvPr id="47133" name="Group 48">
              <a:extLst>
                <a:ext uri="{FF2B5EF4-FFF2-40B4-BE49-F238E27FC236}">
                  <a16:creationId xmlns:a16="http://schemas.microsoft.com/office/drawing/2014/main" id="{55395495-6F47-4681-B416-538C053FE830}"/>
                </a:ext>
              </a:extLst>
            </p:cNvPr>
            <p:cNvGrpSpPr>
              <a:grpSpLocks/>
            </p:cNvGrpSpPr>
            <p:nvPr/>
          </p:nvGrpSpPr>
          <p:grpSpPr bwMode="auto">
            <a:xfrm>
              <a:off x="4567" y="3264"/>
              <a:ext cx="792" cy="606"/>
              <a:chOff x="4338" y="3263"/>
              <a:chExt cx="966" cy="606"/>
            </a:xfrm>
          </p:grpSpPr>
          <p:pic>
            <p:nvPicPr>
              <p:cNvPr id="47134" name="Picture 49" descr="blue_box">
                <a:extLst>
                  <a:ext uri="{FF2B5EF4-FFF2-40B4-BE49-F238E27FC236}">
                    <a16:creationId xmlns:a16="http://schemas.microsoft.com/office/drawing/2014/main" id="{EDB831AD-39DD-446D-849C-93AC61A9673F}"/>
                  </a:ext>
                </a:extLst>
              </p:cNvPr>
              <p:cNvPicPr>
                <a:picLocks noChangeAspect="1" noChangeArrowheads="1"/>
              </p:cNvPicPr>
              <p:nvPr/>
            </p:nvPicPr>
            <p:blipFill>
              <a:blip r:embed="rId7">
                <a:lum bright="12000" contrast="6000"/>
                <a:extLst>
                  <a:ext uri="{28A0092B-C50C-407E-A947-70E740481C1C}">
                    <a14:useLocalDpi xmlns:a14="http://schemas.microsoft.com/office/drawing/2010/main" val="0"/>
                  </a:ext>
                </a:extLst>
              </a:blip>
              <a:srcRect/>
              <a:stretch>
                <a:fillRect/>
              </a:stretch>
            </p:blipFill>
            <p:spPr bwMode="auto">
              <a:xfrm>
                <a:off x="4338" y="3263"/>
                <a:ext cx="965"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98" name="Rectangle 50">
                <a:extLst>
                  <a:ext uri="{FF2B5EF4-FFF2-40B4-BE49-F238E27FC236}">
                    <a16:creationId xmlns:a16="http://schemas.microsoft.com/office/drawing/2014/main" id="{4FA9A322-1F5F-4C7F-B390-58B35F2B46E2}"/>
                  </a:ext>
                </a:extLst>
              </p:cNvPr>
              <p:cNvSpPr>
                <a:spLocks noChangeArrowheads="1"/>
              </p:cNvSpPr>
              <p:nvPr/>
            </p:nvSpPr>
            <p:spPr bwMode="auto">
              <a:xfrm>
                <a:off x="4368" y="3273"/>
                <a:ext cx="936" cy="528"/>
              </a:xfrm>
              <a:prstGeom prst="rect">
                <a:avLst/>
              </a:prstGeom>
              <a:noFill/>
              <a:ln>
                <a:noFill/>
              </a:ln>
              <a:effectLst/>
              <a:extLst>
                <a:ext uri="{909E8E84-426E-40DD-AFC4-6F175D3DCCD1}">
                  <a14:hiddenFill xmlns:a14="http://schemas.microsoft.com/office/drawing/2010/main">
                    <a:gradFill rotWithShape="1">
                      <a:gsLst>
                        <a:gs pos="0">
                          <a:srgbClr val="000099">
                            <a:gamma/>
                            <a:shade val="46275"/>
                            <a:invGamma/>
                          </a:srgbClr>
                        </a:gs>
                        <a:gs pos="50000">
                          <a:srgbClr val="000099"/>
                        </a:gs>
                        <a:gs pos="100000">
                          <a:srgbClr val="000099">
                            <a:gamma/>
                            <a:shade val="4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Common</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Structure</a:t>
                </a:r>
              </a:p>
              <a:p>
                <a:pPr algn="ctr" eaLnBrk="1" hangingPunct="1">
                  <a:defRPr/>
                </a:pPr>
                <a:r>
                  <a:rPr lang="en-US" altLang="en-US" sz="1600">
                    <a:effectLst>
                      <a:outerShdw blurRad="38100" dist="38100" dir="2700000" algn="tl">
                        <a:srgbClr val="000000"/>
                      </a:outerShdw>
                    </a:effectLst>
                    <a:ea typeface="ヒラギノ角ゴ Pro W3" pitchFamily="124" charset="-128"/>
                    <a:cs typeface="+mn-cs"/>
                  </a:rPr>
                  <a:t>Service</a:t>
                </a:r>
              </a:p>
            </p:txBody>
          </p:sp>
        </p:grpSp>
      </p:grpSp>
      <p:grpSp>
        <p:nvGrpSpPr>
          <p:cNvPr id="47118" name="Group 51">
            <a:extLst>
              <a:ext uri="{FF2B5EF4-FFF2-40B4-BE49-F238E27FC236}">
                <a16:creationId xmlns:a16="http://schemas.microsoft.com/office/drawing/2014/main" id="{075314BC-4806-45E3-9BBD-DC7A5108469D}"/>
              </a:ext>
            </a:extLst>
          </p:cNvPr>
          <p:cNvGrpSpPr>
            <a:grpSpLocks/>
          </p:cNvGrpSpPr>
          <p:nvPr/>
        </p:nvGrpSpPr>
        <p:grpSpPr bwMode="auto">
          <a:xfrm>
            <a:off x="582613" y="979488"/>
            <a:ext cx="7980362" cy="1408112"/>
            <a:chOff x="367" y="617"/>
            <a:chExt cx="5027" cy="887"/>
          </a:xfrm>
        </p:grpSpPr>
        <p:grpSp>
          <p:nvGrpSpPr>
            <p:cNvPr id="47120" name="Group 52">
              <a:extLst>
                <a:ext uri="{FF2B5EF4-FFF2-40B4-BE49-F238E27FC236}">
                  <a16:creationId xmlns:a16="http://schemas.microsoft.com/office/drawing/2014/main" id="{8ABA53E7-81A9-4DDC-8C0C-9EC65A20586B}"/>
                </a:ext>
              </a:extLst>
            </p:cNvPr>
            <p:cNvGrpSpPr>
              <a:grpSpLocks/>
            </p:cNvGrpSpPr>
            <p:nvPr/>
          </p:nvGrpSpPr>
          <p:grpSpPr bwMode="auto">
            <a:xfrm>
              <a:off x="367" y="1155"/>
              <a:ext cx="5027" cy="349"/>
              <a:chOff x="706" y="1191"/>
              <a:chExt cx="1896" cy="246"/>
            </a:xfrm>
          </p:grpSpPr>
          <p:pic>
            <p:nvPicPr>
              <p:cNvPr id="47127" name="Picture 53" descr="narrow_blue">
                <a:extLst>
                  <a:ext uri="{FF2B5EF4-FFF2-40B4-BE49-F238E27FC236}">
                    <a16:creationId xmlns:a16="http://schemas.microsoft.com/office/drawing/2014/main" id="{D2E1BF8B-3CB1-4D5F-ACC2-62DB23D69F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 y="1191"/>
                <a:ext cx="189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902" name="Rectangle 54">
                <a:extLst>
                  <a:ext uri="{FF2B5EF4-FFF2-40B4-BE49-F238E27FC236}">
                    <a16:creationId xmlns:a16="http://schemas.microsoft.com/office/drawing/2014/main" id="{32DD61CF-8BF1-4F1B-85DC-9CE12BD2F74B}"/>
                  </a:ext>
                </a:extLst>
              </p:cNvPr>
              <p:cNvSpPr>
                <a:spLocks noChangeArrowheads="1"/>
              </p:cNvSpPr>
              <p:nvPr/>
            </p:nvSpPr>
            <p:spPr bwMode="auto">
              <a:xfrm>
                <a:off x="768" y="1202"/>
                <a:ext cx="1728" cy="149"/>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50000">
                          <a:schemeClr val="accent2"/>
                        </a:gs>
                        <a:gs pos="100000">
                          <a:schemeClr val="accent2">
                            <a:gamma/>
                            <a:shade val="46275"/>
                            <a:invGamma/>
                          </a:schemeClr>
                        </a:gs>
                      </a:gsLst>
                      <a:lin ang="2700000" scaled="1"/>
                    </a:gradFill>
                  </a14:hiddenFill>
                </a:ext>
                <a:ext uri="{91240B29-F687-4F45-9708-019B960494DF}">
                  <a14:hiddenLine xmlns:a14="http://schemas.microsoft.com/office/drawing/2010/main" w="12700"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r>
                  <a:rPr lang="en-US" altLang="en-US" sz="1600">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Team Foundation Client API</a:t>
                </a:r>
              </a:p>
            </p:txBody>
          </p:sp>
        </p:grpSp>
        <p:sp>
          <p:nvSpPr>
            <p:cNvPr id="462903" name="Rectangle 55">
              <a:extLst>
                <a:ext uri="{FF2B5EF4-FFF2-40B4-BE49-F238E27FC236}">
                  <a16:creationId xmlns:a16="http://schemas.microsoft.com/office/drawing/2014/main" id="{F713A4D2-D8E2-49DD-843C-E69780F54204}"/>
                </a:ext>
              </a:extLst>
            </p:cNvPr>
            <p:cNvSpPr>
              <a:spLocks noChangeArrowheads="1"/>
            </p:cNvSpPr>
            <p:nvPr/>
          </p:nvSpPr>
          <p:spPr bwMode="auto">
            <a:xfrm>
              <a:off x="2954" y="647"/>
              <a:ext cx="1454" cy="460"/>
            </a:xfrm>
            <a:prstGeom prst="rect">
              <a:avLst/>
            </a:prstGeom>
            <a:noFill/>
            <a:ln>
              <a:noFill/>
            </a:ln>
            <a:effectLst/>
            <a:extLst>
              <a:ext uri="{909E8E84-426E-40DD-AFC4-6F175D3DCCD1}">
                <a14:hiddenFill xmlns:a14="http://schemas.microsoft.com/office/drawing/2010/main">
                  <a:gradFill rotWithShape="0">
                    <a:gsLst>
                      <a:gs pos="0">
                        <a:schemeClr val="folHlink"/>
                      </a:gs>
                      <a:gs pos="100000">
                        <a:schemeClr val="hlink"/>
                      </a:gs>
                    </a:gsLst>
                    <a:lin ang="2700000" scaled="1"/>
                  </a:gradFill>
                </a14:hiddenFill>
              </a:ext>
              <a:ext uri="{91240B29-F687-4F45-9708-019B960494DF}">
                <a14:hiddenLine xmlns:a14="http://schemas.microsoft.com/office/drawing/2010/main" w="12700" algn="ctr">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endParaRPr lang="de-DE"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endParaRPr>
            </a:p>
          </p:txBody>
        </p:sp>
        <p:grpSp>
          <p:nvGrpSpPr>
            <p:cNvPr id="47122" name="Group 56">
              <a:extLst>
                <a:ext uri="{FF2B5EF4-FFF2-40B4-BE49-F238E27FC236}">
                  <a16:creationId xmlns:a16="http://schemas.microsoft.com/office/drawing/2014/main" id="{7E2225F5-F96C-4FDF-853C-35791235D6B1}"/>
                </a:ext>
              </a:extLst>
            </p:cNvPr>
            <p:cNvGrpSpPr>
              <a:grpSpLocks/>
            </p:cNvGrpSpPr>
            <p:nvPr/>
          </p:nvGrpSpPr>
          <p:grpSpPr bwMode="auto">
            <a:xfrm>
              <a:off x="1201" y="617"/>
              <a:ext cx="3358" cy="645"/>
              <a:chOff x="1117" y="617"/>
              <a:chExt cx="3358" cy="645"/>
            </a:xfrm>
          </p:grpSpPr>
          <p:sp>
            <p:nvSpPr>
              <p:cNvPr id="462905" name="Text Box 57">
                <a:extLst>
                  <a:ext uri="{FF2B5EF4-FFF2-40B4-BE49-F238E27FC236}">
                    <a16:creationId xmlns:a16="http://schemas.microsoft.com/office/drawing/2014/main" id="{D810E58D-A7C7-4452-A0B7-42F121E25750}"/>
                  </a:ext>
                </a:extLst>
              </p:cNvPr>
              <p:cNvSpPr txBox="1">
                <a:spLocks noChangeArrowheads="1"/>
              </p:cNvSpPr>
              <p:nvPr/>
            </p:nvSpPr>
            <p:spPr bwMode="auto">
              <a:xfrm>
                <a:off x="1727" y="617"/>
                <a:ext cx="547" cy="57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Visual </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Studio </a:t>
                </a:r>
              </a:p>
              <a:p>
                <a:pPr algn="ct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IDE</a:t>
                </a:r>
              </a:p>
            </p:txBody>
          </p:sp>
          <p:pic>
            <p:nvPicPr>
              <p:cNvPr id="47124" name="Picture 58" descr="XP icon my computer">
                <a:extLst>
                  <a:ext uri="{FF2B5EF4-FFF2-40B4-BE49-F238E27FC236}">
                    <a16:creationId xmlns:a16="http://schemas.microsoft.com/office/drawing/2014/main" id="{6B224D38-5CB7-4E25-83DB-5676B99500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 y="694"/>
                <a:ext cx="56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907" name="Text Box 59">
                <a:extLst>
                  <a:ext uri="{FF2B5EF4-FFF2-40B4-BE49-F238E27FC236}">
                    <a16:creationId xmlns:a16="http://schemas.microsoft.com/office/drawing/2014/main" id="{48083CD2-A42F-410E-B4F7-360AADCBAD94}"/>
                  </a:ext>
                </a:extLst>
              </p:cNvPr>
              <p:cNvSpPr txBox="1">
                <a:spLocks noChangeArrowheads="1"/>
              </p:cNvSpPr>
              <p:nvPr/>
            </p:nvSpPr>
            <p:spPr bwMode="auto">
              <a:xfrm>
                <a:off x="2862" y="654"/>
                <a:ext cx="1053" cy="40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External tool</a:t>
                </a:r>
              </a:p>
              <a:p>
                <a:pPr algn="r" eaLnBrk="1" hangingPunct="1">
                  <a:defRPr/>
                </a:pPr>
                <a:r>
                  <a:rPr lang="en-US" altLang="en-US">
                    <a:effectLst>
                      <a:outerShdw blurRad="38100" dist="38100" dir="2700000" algn="tl">
                        <a:srgbClr val="000000"/>
                      </a:outerShdw>
                    </a:effectLst>
                    <a:latin typeface="Franklin Gothic Medium" panose="020B0603020102020204" pitchFamily="34" charset="0"/>
                    <a:ea typeface="ヒラギノ角ゴ Pro W3" pitchFamily="124" charset="-128"/>
                    <a:cs typeface="+mn-cs"/>
                  </a:rPr>
                  <a:t>(Partner or MS)</a:t>
                </a:r>
              </a:p>
            </p:txBody>
          </p:sp>
          <p:pic>
            <p:nvPicPr>
              <p:cNvPr id="47126" name="Picture 60" descr="XP icon my computer">
                <a:extLst>
                  <a:ext uri="{FF2B5EF4-FFF2-40B4-BE49-F238E27FC236}">
                    <a16:creationId xmlns:a16="http://schemas.microsoft.com/office/drawing/2014/main" id="{B06A9A80-62B3-425E-9BBB-949A86A5CD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7" y="694"/>
                <a:ext cx="56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7119" name="Picture 61" descr="blue shadow arrow double headed">
            <a:extLst>
              <a:ext uri="{FF2B5EF4-FFF2-40B4-BE49-F238E27FC236}">
                <a16:creationId xmlns:a16="http://schemas.microsoft.com/office/drawing/2014/main" id="{26A83C9F-854E-4E68-BA49-4D10B26C1D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0050" y="2228850"/>
            <a:ext cx="725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1">
            <a:extLst>
              <a:ext uri="{FF2B5EF4-FFF2-40B4-BE49-F238E27FC236}">
                <a16:creationId xmlns:a16="http://schemas.microsoft.com/office/drawing/2014/main" id="{8918EFCF-7175-4619-8482-5A90C7F36DC4}"/>
              </a:ext>
            </a:extLst>
          </p:cNvPr>
          <p:cNvSpPr>
            <a:spLocks noChangeArrowheads="1"/>
          </p:cNvSpPr>
          <p:nvPr/>
        </p:nvSpPr>
        <p:spPr bwMode="auto">
          <a:xfrm>
            <a:off x="6111875" y="2265363"/>
            <a:ext cx="2444750" cy="12319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48131" name="AutoShape 42">
            <a:extLst>
              <a:ext uri="{FF2B5EF4-FFF2-40B4-BE49-F238E27FC236}">
                <a16:creationId xmlns:a16="http://schemas.microsoft.com/office/drawing/2014/main" id="{E64A7FCB-DBCB-434A-925B-57F86A5E343B}"/>
              </a:ext>
            </a:extLst>
          </p:cNvPr>
          <p:cNvSpPr>
            <a:spLocks noChangeArrowheads="1"/>
          </p:cNvSpPr>
          <p:nvPr/>
        </p:nvSpPr>
        <p:spPr bwMode="auto">
          <a:xfrm>
            <a:off x="457200" y="2265363"/>
            <a:ext cx="5462588" cy="12319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48132" name="Rectangle 4">
            <a:extLst>
              <a:ext uri="{FF2B5EF4-FFF2-40B4-BE49-F238E27FC236}">
                <a16:creationId xmlns:a16="http://schemas.microsoft.com/office/drawing/2014/main" id="{AC0A511C-47A3-4294-843B-CC7DA630644C}"/>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TFS – Integration+Extension</a:t>
            </a:r>
            <a:endParaRPr lang="en-US" altLang="en-US">
              <a:latin typeface="Calibri Light" panose="020F0302020204030204" pitchFamily="34" charset="0"/>
              <a:cs typeface="Calibri Light" panose="020F0302020204030204" pitchFamily="34" charset="0"/>
            </a:endParaRPr>
          </a:p>
        </p:txBody>
      </p:sp>
      <p:sp>
        <p:nvSpPr>
          <p:cNvPr id="48133" name="AutoShape 5">
            <a:extLst>
              <a:ext uri="{FF2B5EF4-FFF2-40B4-BE49-F238E27FC236}">
                <a16:creationId xmlns:a16="http://schemas.microsoft.com/office/drawing/2014/main" id="{5979241E-2B2E-420E-9039-12129F7192B5}"/>
              </a:ext>
            </a:extLst>
          </p:cNvPr>
          <p:cNvSpPr>
            <a:spLocks noChangeArrowheads="1"/>
          </p:cNvSpPr>
          <p:nvPr/>
        </p:nvSpPr>
        <p:spPr bwMode="auto">
          <a:xfrm>
            <a:off x="457200" y="3868738"/>
            <a:ext cx="8099425" cy="12319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48134" name="Text Box 8">
            <a:extLst>
              <a:ext uri="{FF2B5EF4-FFF2-40B4-BE49-F238E27FC236}">
                <a16:creationId xmlns:a16="http://schemas.microsoft.com/office/drawing/2014/main" id="{49733682-0EFA-45D8-BF77-65384354B905}"/>
              </a:ext>
            </a:extLst>
          </p:cNvPr>
          <p:cNvSpPr txBox="1">
            <a:spLocks noChangeArrowheads="1"/>
          </p:cNvSpPr>
          <p:nvPr/>
        </p:nvSpPr>
        <p:spPr bwMode="auto">
          <a:xfrm>
            <a:off x="609600" y="3868738"/>
            <a:ext cx="34020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Team Foundation Integration Services</a:t>
            </a:r>
          </a:p>
        </p:txBody>
      </p:sp>
      <p:grpSp>
        <p:nvGrpSpPr>
          <p:cNvPr id="48135" name="Group 43">
            <a:extLst>
              <a:ext uri="{FF2B5EF4-FFF2-40B4-BE49-F238E27FC236}">
                <a16:creationId xmlns:a16="http://schemas.microsoft.com/office/drawing/2014/main" id="{6C85B0D9-3E01-49C9-BB26-A2D48A761B0A}"/>
              </a:ext>
            </a:extLst>
          </p:cNvPr>
          <p:cNvGrpSpPr>
            <a:grpSpLocks/>
          </p:cNvGrpSpPr>
          <p:nvPr/>
        </p:nvGrpSpPr>
        <p:grpSpPr bwMode="auto">
          <a:xfrm>
            <a:off x="673100" y="2265363"/>
            <a:ext cx="5029200" cy="952500"/>
            <a:chOff x="384" y="1427"/>
            <a:chExt cx="3168" cy="600"/>
          </a:xfrm>
        </p:grpSpPr>
        <p:sp>
          <p:nvSpPr>
            <p:cNvPr id="48142" name="Text Box 6">
              <a:extLst>
                <a:ext uri="{FF2B5EF4-FFF2-40B4-BE49-F238E27FC236}">
                  <a16:creationId xmlns:a16="http://schemas.microsoft.com/office/drawing/2014/main" id="{4C597A80-8406-4059-AB0E-9AC0D6375DAC}"/>
                </a:ext>
              </a:extLst>
            </p:cNvPr>
            <p:cNvSpPr txBox="1">
              <a:spLocks noChangeArrowheads="1"/>
            </p:cNvSpPr>
            <p:nvPr/>
          </p:nvSpPr>
          <p:spPr bwMode="auto">
            <a:xfrm>
              <a:off x="384" y="1427"/>
              <a:ext cx="180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Team Foundation Web Services</a:t>
              </a:r>
            </a:p>
          </p:txBody>
        </p:sp>
        <p:grpSp>
          <p:nvGrpSpPr>
            <p:cNvPr id="48143" name="Group 41">
              <a:extLst>
                <a:ext uri="{FF2B5EF4-FFF2-40B4-BE49-F238E27FC236}">
                  <a16:creationId xmlns:a16="http://schemas.microsoft.com/office/drawing/2014/main" id="{17A0854B-1B27-484F-96A5-5CC0B299EB2E}"/>
                </a:ext>
              </a:extLst>
            </p:cNvPr>
            <p:cNvGrpSpPr>
              <a:grpSpLocks/>
            </p:cNvGrpSpPr>
            <p:nvPr/>
          </p:nvGrpSpPr>
          <p:grpSpPr bwMode="auto">
            <a:xfrm>
              <a:off x="432" y="1691"/>
              <a:ext cx="3120" cy="336"/>
              <a:chOff x="432" y="1691"/>
              <a:chExt cx="3120" cy="336"/>
            </a:xfrm>
          </p:grpSpPr>
          <p:sp>
            <p:nvSpPr>
              <p:cNvPr id="476189" name="AutoShape 29">
                <a:extLst>
                  <a:ext uri="{FF2B5EF4-FFF2-40B4-BE49-F238E27FC236}">
                    <a16:creationId xmlns:a16="http://schemas.microsoft.com/office/drawing/2014/main" id="{8A58D498-8BD8-425B-85BD-4CA821B6BE15}"/>
                  </a:ext>
                </a:extLst>
              </p:cNvPr>
              <p:cNvSpPr>
                <a:spLocks noChangeArrowheads="1"/>
              </p:cNvSpPr>
              <p:nvPr/>
            </p:nvSpPr>
            <p:spPr bwMode="auto">
              <a:xfrm>
                <a:off x="432" y="1691"/>
                <a:ext cx="1008" cy="336"/>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Work Item</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sp>
            <p:nvSpPr>
              <p:cNvPr id="476190" name="AutoShape 30">
                <a:extLst>
                  <a:ext uri="{FF2B5EF4-FFF2-40B4-BE49-F238E27FC236}">
                    <a16:creationId xmlns:a16="http://schemas.microsoft.com/office/drawing/2014/main" id="{86F01FA7-EAD3-4DED-A1A4-425FB912135D}"/>
                  </a:ext>
                </a:extLst>
              </p:cNvPr>
              <p:cNvSpPr>
                <a:spLocks noChangeArrowheads="1"/>
              </p:cNvSpPr>
              <p:nvPr/>
            </p:nvSpPr>
            <p:spPr bwMode="auto">
              <a:xfrm>
                <a:off x="1488" y="1691"/>
                <a:ext cx="1008" cy="336"/>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Version Control</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sp>
            <p:nvSpPr>
              <p:cNvPr id="476191" name="AutoShape 31">
                <a:extLst>
                  <a:ext uri="{FF2B5EF4-FFF2-40B4-BE49-F238E27FC236}">
                    <a16:creationId xmlns:a16="http://schemas.microsoft.com/office/drawing/2014/main" id="{B3142B68-5CD3-441F-A738-1BB67E6221B5}"/>
                  </a:ext>
                </a:extLst>
              </p:cNvPr>
              <p:cNvSpPr>
                <a:spLocks noChangeArrowheads="1"/>
              </p:cNvSpPr>
              <p:nvPr/>
            </p:nvSpPr>
            <p:spPr bwMode="auto">
              <a:xfrm>
                <a:off x="2544" y="1691"/>
                <a:ext cx="1008" cy="336"/>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Team Build</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grpSp>
      </p:grpSp>
      <p:sp>
        <p:nvSpPr>
          <p:cNvPr id="476192" name="AutoShape 32">
            <a:extLst>
              <a:ext uri="{FF2B5EF4-FFF2-40B4-BE49-F238E27FC236}">
                <a16:creationId xmlns:a16="http://schemas.microsoft.com/office/drawing/2014/main" id="{2A26E604-C6EA-4A00-A5B3-E34E9B978FB7}"/>
              </a:ext>
            </a:extLst>
          </p:cNvPr>
          <p:cNvSpPr>
            <a:spLocks noChangeArrowheads="1"/>
          </p:cNvSpPr>
          <p:nvPr/>
        </p:nvSpPr>
        <p:spPr bwMode="auto">
          <a:xfrm>
            <a:off x="685800" y="4268788"/>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Notification</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sp>
        <p:nvSpPr>
          <p:cNvPr id="476193" name="AutoShape 33">
            <a:extLst>
              <a:ext uri="{FF2B5EF4-FFF2-40B4-BE49-F238E27FC236}">
                <a16:creationId xmlns:a16="http://schemas.microsoft.com/office/drawing/2014/main" id="{369C8745-6E83-4951-8EFD-A6189D3D0159}"/>
              </a:ext>
            </a:extLst>
          </p:cNvPr>
          <p:cNvSpPr>
            <a:spLocks noChangeArrowheads="1"/>
          </p:cNvSpPr>
          <p:nvPr/>
        </p:nvSpPr>
        <p:spPr bwMode="auto">
          <a:xfrm>
            <a:off x="3603625" y="4268788"/>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Linking</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sp>
        <p:nvSpPr>
          <p:cNvPr id="476194" name="AutoShape 34">
            <a:extLst>
              <a:ext uri="{FF2B5EF4-FFF2-40B4-BE49-F238E27FC236}">
                <a16:creationId xmlns:a16="http://schemas.microsoft.com/office/drawing/2014/main" id="{BA1F66D0-57BB-4BA2-8308-C4C23E7D77D3}"/>
              </a:ext>
            </a:extLst>
          </p:cNvPr>
          <p:cNvSpPr>
            <a:spLocks noChangeArrowheads="1"/>
          </p:cNvSpPr>
          <p:nvPr/>
        </p:nvSpPr>
        <p:spPr bwMode="auto">
          <a:xfrm>
            <a:off x="6521450" y="4268788"/>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Registration</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grpSp>
        <p:nvGrpSpPr>
          <p:cNvPr id="48139" name="Group 50">
            <a:extLst>
              <a:ext uri="{FF2B5EF4-FFF2-40B4-BE49-F238E27FC236}">
                <a16:creationId xmlns:a16="http://schemas.microsoft.com/office/drawing/2014/main" id="{0E77092B-5C23-4C4E-96DF-83E7C68E6AE6}"/>
              </a:ext>
            </a:extLst>
          </p:cNvPr>
          <p:cNvGrpSpPr>
            <a:grpSpLocks/>
          </p:cNvGrpSpPr>
          <p:nvPr/>
        </p:nvGrpSpPr>
        <p:grpSpPr bwMode="auto">
          <a:xfrm>
            <a:off x="6329363" y="2265363"/>
            <a:ext cx="2009775" cy="952500"/>
            <a:chOff x="2352" y="729"/>
            <a:chExt cx="1266" cy="600"/>
          </a:xfrm>
        </p:grpSpPr>
        <p:sp>
          <p:nvSpPr>
            <p:cNvPr id="48140" name="Text Box 45">
              <a:extLst>
                <a:ext uri="{FF2B5EF4-FFF2-40B4-BE49-F238E27FC236}">
                  <a16:creationId xmlns:a16="http://schemas.microsoft.com/office/drawing/2014/main" id="{715110F4-97F1-469A-8AC6-81E3F7FEC0A2}"/>
                </a:ext>
              </a:extLst>
            </p:cNvPr>
            <p:cNvSpPr txBox="1">
              <a:spLocks noChangeArrowheads="1"/>
            </p:cNvSpPr>
            <p:nvPr/>
          </p:nvSpPr>
          <p:spPr bwMode="auto">
            <a:xfrm>
              <a:off x="2352" y="729"/>
              <a:ext cx="126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Partner Web Services</a:t>
              </a:r>
            </a:p>
          </p:txBody>
        </p:sp>
        <p:sp>
          <p:nvSpPr>
            <p:cNvPr id="476207" name="AutoShape 47">
              <a:extLst>
                <a:ext uri="{FF2B5EF4-FFF2-40B4-BE49-F238E27FC236}">
                  <a16:creationId xmlns:a16="http://schemas.microsoft.com/office/drawing/2014/main" id="{0237ABA9-E399-4C5C-B4E7-08F4B8F3E613}"/>
                </a:ext>
              </a:extLst>
            </p:cNvPr>
            <p:cNvSpPr>
              <a:spLocks noChangeArrowheads="1"/>
            </p:cNvSpPr>
            <p:nvPr/>
          </p:nvSpPr>
          <p:spPr bwMode="auto">
            <a:xfrm>
              <a:off x="2400" y="993"/>
              <a:ext cx="1008" cy="336"/>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Partner Service</a:t>
              </a:r>
              <a:endParaRPr lang="en-US" altLang="en-US">
                <a:solidFill>
                  <a:schemeClr val="bg2"/>
                </a:solidFill>
                <a:ea typeface="ヒラギノ角ゴ Pro W3" pitchFamily="124" charset="-128"/>
                <a:cs typeface="+mn-cs"/>
              </a:endParaRP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9293285-153B-4DEA-99FA-CE5A3A7CBB9A}"/>
              </a:ext>
            </a:extLst>
          </p:cNvPr>
          <p:cNvSpPr>
            <a:spLocks noGrp="1" noChangeArrowheads="1"/>
          </p:cNvSpPr>
          <p:nvPr>
            <p:ph type="title"/>
          </p:nvPr>
        </p:nvSpPr>
        <p:spPr>
          <a:xfrm>
            <a:off x="382588" y="228600"/>
            <a:ext cx="8380412" cy="384175"/>
          </a:xfrm>
        </p:spPr>
        <p:txBody>
          <a:bodyPr/>
          <a:lstStyle/>
          <a:p>
            <a:pPr eaLnBrk="1" hangingPunct="1"/>
            <a:r>
              <a:rPr lang="de-DE" altLang="en-US">
                <a:latin typeface="Calibri Light" panose="020F0302020204030204" pitchFamily="34" charset="0"/>
                <a:cs typeface="Calibri Light" panose="020F0302020204030204" pitchFamily="34" charset="0"/>
              </a:rPr>
              <a:t>Visual Studio Team System Dogfood</a:t>
            </a:r>
            <a:endParaRPr lang="en-US" altLang="en-US">
              <a:latin typeface="Calibri Light" panose="020F0302020204030204" pitchFamily="34" charset="0"/>
              <a:cs typeface="Calibri Light" panose="020F0302020204030204" pitchFamily="34" charset="0"/>
            </a:endParaRPr>
          </a:p>
        </p:txBody>
      </p:sp>
      <p:sp>
        <p:nvSpPr>
          <p:cNvPr id="49155" name="Rectangle 3">
            <a:extLst>
              <a:ext uri="{FF2B5EF4-FFF2-40B4-BE49-F238E27FC236}">
                <a16:creationId xmlns:a16="http://schemas.microsoft.com/office/drawing/2014/main" id="{104AD1D8-9031-4BB5-8D12-EAF139220783}"/>
              </a:ext>
            </a:extLst>
          </p:cNvPr>
          <p:cNvSpPr>
            <a:spLocks noGrp="1" noChangeArrowheads="1"/>
          </p:cNvSpPr>
          <p:nvPr>
            <p:ph idx="1"/>
          </p:nvPr>
        </p:nvSpPr>
        <p:spPr>
          <a:xfrm>
            <a:off x="398463" y="925513"/>
            <a:ext cx="8410575" cy="5006975"/>
          </a:xfrm>
        </p:spPr>
        <p:txBody>
          <a:bodyPr/>
          <a:lstStyle/>
          <a:p>
            <a:pPr eaLnBrk="1" hangingPunct="1"/>
            <a:r>
              <a:rPr lang="en-US" altLang="en-US" sz="1800" b="1">
                <a:latin typeface="Calibri Light" panose="020F0302020204030204" pitchFamily="34" charset="0"/>
                <a:cs typeface="Calibri Light" panose="020F0302020204030204" pitchFamily="34" charset="0"/>
              </a:rPr>
              <a:t>Users</a:t>
            </a:r>
            <a:r>
              <a:rPr lang="en-US" altLang="en-US" sz="1800">
                <a:latin typeface="Calibri Light" panose="020F0302020204030204" pitchFamily="34" charset="0"/>
                <a:cs typeface="Calibri Light" panose="020F0302020204030204" pitchFamily="34" charset="0"/>
              </a:rPr>
              <a:t> </a:t>
            </a:r>
          </a:p>
          <a:p>
            <a:pPr lvl="1" eaLnBrk="1" hangingPunct="1"/>
            <a:r>
              <a:rPr lang="en-US" altLang="en-US" sz="1800">
                <a:latin typeface="Calibri Light" panose="020F0302020204030204" pitchFamily="34" charset="0"/>
                <a:cs typeface="Calibri Light" panose="020F0302020204030204" pitchFamily="34" charset="0"/>
              </a:rPr>
              <a:t>Version control users: 605 (up 137)</a:t>
            </a:r>
          </a:p>
          <a:p>
            <a:pPr eaLnBrk="1" hangingPunct="1"/>
            <a:r>
              <a:rPr lang="en-US" altLang="en-US" sz="1800" b="1">
                <a:latin typeface="Calibri Light" panose="020F0302020204030204" pitchFamily="34" charset="0"/>
                <a:cs typeface="Calibri Light" panose="020F0302020204030204" pitchFamily="34" charset="0"/>
              </a:rPr>
              <a:t> Work items</a:t>
            </a:r>
            <a:endParaRPr lang="en-US" altLang="en-US" sz="1800">
              <a:latin typeface="Calibri Light" panose="020F0302020204030204" pitchFamily="34" charset="0"/>
              <a:cs typeface="Calibri Light" panose="020F0302020204030204" pitchFamily="34" charset="0"/>
            </a:endParaRPr>
          </a:p>
          <a:p>
            <a:pPr lvl="1" eaLnBrk="1" hangingPunct="1"/>
            <a:r>
              <a:rPr lang="en-US" altLang="en-US" sz="1800">
                <a:latin typeface="Calibri Light" panose="020F0302020204030204" pitchFamily="34" charset="0"/>
                <a:cs typeface="Calibri Light" panose="020F0302020204030204" pitchFamily="34" charset="0"/>
              </a:rPr>
              <a:t>Work items: 55,377 (up over 5,500) </a:t>
            </a:r>
          </a:p>
          <a:p>
            <a:pPr lvl="1" eaLnBrk="1" hangingPunct="1"/>
            <a:r>
              <a:rPr lang="en-US" altLang="en-US" sz="1800">
                <a:latin typeface="Calibri Light" panose="020F0302020204030204" pitchFamily="34" charset="0"/>
                <a:cs typeface="Calibri Light" panose="020F0302020204030204" pitchFamily="34" charset="0"/>
              </a:rPr>
              <a:t>Work item versions: 477,249 (up 60,000) </a:t>
            </a:r>
          </a:p>
          <a:p>
            <a:pPr lvl="1" eaLnBrk="1" hangingPunct="1"/>
            <a:r>
              <a:rPr lang="en-US" altLang="en-US" sz="1800">
                <a:latin typeface="Calibri Light" panose="020F0302020204030204" pitchFamily="34" charset="0"/>
                <a:cs typeface="Calibri Light" panose="020F0302020204030204" pitchFamily="34" charset="0"/>
              </a:rPr>
              <a:t>Attached files: 14,657 (up 1,800) </a:t>
            </a:r>
          </a:p>
          <a:p>
            <a:pPr eaLnBrk="1" hangingPunct="1"/>
            <a:r>
              <a:rPr lang="en-US" altLang="en-US" sz="1800" b="1">
                <a:latin typeface="Calibri Light" panose="020F0302020204030204" pitchFamily="34" charset="0"/>
                <a:cs typeface="Calibri Light" panose="020F0302020204030204" pitchFamily="34" charset="0"/>
              </a:rPr>
              <a:t> Version control</a:t>
            </a:r>
            <a:endParaRPr lang="en-US" altLang="en-US" sz="1800">
              <a:latin typeface="Calibri Light" panose="020F0302020204030204" pitchFamily="34" charset="0"/>
              <a:cs typeface="Calibri Light" panose="020F0302020204030204" pitchFamily="34" charset="0"/>
            </a:endParaRPr>
          </a:p>
          <a:p>
            <a:pPr lvl="1" eaLnBrk="1" hangingPunct="1"/>
            <a:r>
              <a:rPr lang="en-US" altLang="en-US" sz="1800">
                <a:latin typeface="Calibri Light" panose="020F0302020204030204" pitchFamily="34" charset="0"/>
                <a:cs typeface="Calibri Light" panose="020F0302020204030204" pitchFamily="34" charset="0"/>
              </a:rPr>
              <a:t>Files/Folders: 949,100/109,561 (up 330,000/37,000)</a:t>
            </a:r>
          </a:p>
          <a:p>
            <a:pPr lvl="1" eaLnBrk="1" hangingPunct="1"/>
            <a:r>
              <a:rPr lang="en-US" altLang="en-US" sz="1800">
                <a:latin typeface="Calibri Light" panose="020F0302020204030204" pitchFamily="34" charset="0"/>
                <a:cs typeface="Calibri Light" panose="020F0302020204030204" pitchFamily="34" charset="0"/>
              </a:rPr>
              <a:t>Total compressed file sizes: 73.9G (up 14G) </a:t>
            </a:r>
          </a:p>
          <a:p>
            <a:pPr lvl="1" eaLnBrk="1" hangingPunct="1"/>
            <a:r>
              <a:rPr lang="en-US" altLang="en-US" sz="1800">
                <a:latin typeface="Calibri Light" panose="020F0302020204030204" pitchFamily="34" charset="0"/>
                <a:cs typeface="Calibri Light" panose="020F0302020204030204" pitchFamily="34" charset="0"/>
              </a:rPr>
              <a:t>Workspaces: 1,281 (up 300) </a:t>
            </a:r>
          </a:p>
          <a:p>
            <a:pPr lvl="1" eaLnBrk="1" hangingPunct="1"/>
            <a:r>
              <a:rPr lang="en-US" altLang="en-US" sz="1800">
                <a:latin typeface="Calibri Light" panose="020F0302020204030204" pitchFamily="34" charset="0"/>
                <a:cs typeface="Calibri Light" panose="020F0302020204030204" pitchFamily="34" charset="0"/>
              </a:rPr>
              <a:t>Shelves: 397 (up 60)</a:t>
            </a:r>
          </a:p>
        </p:txBody>
      </p:sp>
      <p:grpSp>
        <p:nvGrpSpPr>
          <p:cNvPr id="49156" name="Group 13">
            <a:extLst>
              <a:ext uri="{FF2B5EF4-FFF2-40B4-BE49-F238E27FC236}">
                <a16:creationId xmlns:a16="http://schemas.microsoft.com/office/drawing/2014/main" id="{CB9129AB-F24F-47D7-9506-28F9A102A10E}"/>
              </a:ext>
            </a:extLst>
          </p:cNvPr>
          <p:cNvGrpSpPr>
            <a:grpSpLocks/>
          </p:cNvGrpSpPr>
          <p:nvPr/>
        </p:nvGrpSpPr>
        <p:grpSpPr bwMode="auto">
          <a:xfrm>
            <a:off x="6175375" y="1381125"/>
            <a:ext cx="3078163" cy="1662113"/>
            <a:chOff x="-70" y="870"/>
            <a:chExt cx="5899" cy="3185"/>
          </a:xfrm>
        </p:grpSpPr>
        <p:pic>
          <p:nvPicPr>
            <p:cNvPr id="49158" name="Picture 14" descr="world map Transparent blue">
              <a:extLst>
                <a:ext uri="{FF2B5EF4-FFF2-40B4-BE49-F238E27FC236}">
                  <a16:creationId xmlns:a16="http://schemas.microsoft.com/office/drawing/2014/main" id="{B8777EA3-9B13-4A95-B9F5-8BDF3D759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 y="870"/>
              <a:ext cx="5899" cy="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5" descr="GEL Star stars MS green">
              <a:extLst>
                <a:ext uri="{FF2B5EF4-FFF2-40B4-BE49-F238E27FC236}">
                  <a16:creationId xmlns:a16="http://schemas.microsoft.com/office/drawing/2014/main" id="{5950A6F2-CC3A-4309-91F7-E3A43F4BA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 y="2006"/>
              <a:ext cx="27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16" descr="GEL Star stars MS green">
              <a:extLst>
                <a:ext uri="{FF2B5EF4-FFF2-40B4-BE49-F238E27FC236}">
                  <a16:creationId xmlns:a16="http://schemas.microsoft.com/office/drawing/2014/main" id="{58DFBA7D-A4C7-47DC-ADE3-A01A00A79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 y="2370"/>
              <a:ext cx="27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7" descr="GEL Star stars MS green">
              <a:extLst>
                <a:ext uri="{FF2B5EF4-FFF2-40B4-BE49-F238E27FC236}">
                  <a16:creationId xmlns:a16="http://schemas.microsoft.com/office/drawing/2014/main" id="{F0CF99C5-A8E9-4B96-8986-4F60B6DC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 y="1822"/>
              <a:ext cx="27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8" descr="GEL Star stars MS green">
              <a:extLst>
                <a:ext uri="{FF2B5EF4-FFF2-40B4-BE49-F238E27FC236}">
                  <a16:creationId xmlns:a16="http://schemas.microsoft.com/office/drawing/2014/main" id="{31AA3341-C2E1-4B3E-ADA8-76734BB55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 y="1607"/>
              <a:ext cx="27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19" descr="GEL Star stars MS green">
              <a:extLst>
                <a:ext uri="{FF2B5EF4-FFF2-40B4-BE49-F238E27FC236}">
                  <a16:creationId xmlns:a16="http://schemas.microsoft.com/office/drawing/2014/main" id="{1B340286-B101-464A-8179-5B10A7E99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 y="1854"/>
              <a:ext cx="27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157" name="Picture 20" descr="yellow 3 business people silhouette">
            <a:extLst>
              <a:ext uri="{FF2B5EF4-FFF2-40B4-BE49-F238E27FC236}">
                <a16:creationId xmlns:a16="http://schemas.microsoft.com/office/drawing/2014/main" id="{B0628150-7001-4C3F-B4F2-3B67A883B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878138"/>
            <a:ext cx="164623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8" name="Picture 2" descr="MBS Solomon three people looking at monitor in office working">
            <a:extLst>
              <a:ext uri="{FF2B5EF4-FFF2-40B4-BE49-F238E27FC236}">
                <a16:creationId xmlns:a16="http://schemas.microsoft.com/office/drawing/2014/main" id="{841F495A-1F78-43BE-AA30-3113793A8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a:extLst>
              <a:ext uri="{FF2B5EF4-FFF2-40B4-BE49-F238E27FC236}">
                <a16:creationId xmlns:a16="http://schemas.microsoft.com/office/drawing/2014/main" id="{F9CA6C5A-0848-4748-BE4A-8EEBACE8D9E1}"/>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The Team System Approach</a:t>
            </a:r>
          </a:p>
        </p:txBody>
      </p:sp>
      <p:grpSp>
        <p:nvGrpSpPr>
          <p:cNvPr id="408580" name="Group 4">
            <a:extLst>
              <a:ext uri="{FF2B5EF4-FFF2-40B4-BE49-F238E27FC236}">
                <a16:creationId xmlns:a16="http://schemas.microsoft.com/office/drawing/2014/main" id="{47FFC697-465D-43A2-AD38-DDF76A24D6F2}"/>
              </a:ext>
            </a:extLst>
          </p:cNvPr>
          <p:cNvGrpSpPr>
            <a:grpSpLocks/>
          </p:cNvGrpSpPr>
          <p:nvPr/>
        </p:nvGrpSpPr>
        <p:grpSpPr bwMode="auto">
          <a:xfrm>
            <a:off x="419100" y="1219200"/>
            <a:ext cx="8343900" cy="1487488"/>
            <a:chOff x="264" y="768"/>
            <a:chExt cx="5256" cy="937"/>
          </a:xfrm>
        </p:grpSpPr>
        <p:pic>
          <p:nvPicPr>
            <p:cNvPr id="50191" name="Picture 5" descr="Metallic edge Black transparent Bars 2 faded edge">
              <a:extLst>
                <a:ext uri="{FF2B5EF4-FFF2-40B4-BE49-F238E27FC236}">
                  <a16:creationId xmlns:a16="http://schemas.microsoft.com/office/drawing/2014/main" id="{913E1EBB-A18A-4400-BE85-022F638B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828"/>
              <a:ext cx="480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82" name="Rectangle 6">
              <a:extLst>
                <a:ext uri="{FF2B5EF4-FFF2-40B4-BE49-F238E27FC236}">
                  <a16:creationId xmlns:a16="http://schemas.microsoft.com/office/drawing/2014/main" id="{B787E60D-C21F-41B4-8C80-D19A7163C9C9}"/>
                </a:ext>
              </a:extLst>
            </p:cNvPr>
            <p:cNvSpPr>
              <a:spLocks noChangeArrowheads="1"/>
            </p:cNvSpPr>
            <p:nvPr/>
          </p:nvSpPr>
          <p:spPr bwMode="auto">
            <a:xfrm>
              <a:off x="2400" y="908"/>
              <a:ext cx="3035"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2700" algn="ctr" rotWithShape="0">
                      <a:schemeClr val="bg2">
                        <a:alpha val="50000"/>
                      </a:schemeClr>
                    </a:outerShdw>
                  </a:effectLst>
                </a14:hiddenEffects>
              </a:ext>
            </a:extLst>
          </p:spPr>
          <p:txBody>
            <a:bodyPr>
              <a:spAutoFit/>
            </a:bodyPr>
            <a:lstStyle>
              <a:lvl1pPr marL="292100" indent="-292100">
                <a:lnSpc>
                  <a:spcPct val="90000"/>
                </a:lnSpc>
                <a:spcBef>
                  <a:spcPct val="30000"/>
                </a:spcBef>
                <a:buClr>
                  <a:srgbClr val="F68400"/>
                </a:buClr>
                <a:buSzPct val="95000"/>
                <a:buFont typeface="Wingdings" panose="05000000000000000000" pitchFamily="2" charset="2"/>
                <a:buChar char="«"/>
                <a:defRPr sz="3200">
                  <a:solidFill>
                    <a:schemeClr val="tx1"/>
                  </a:solidFill>
                  <a:effectLst>
                    <a:outerShdw blurRad="38100" dist="38100" dir="2700000" algn="tl">
                      <a:srgbClr val="000000"/>
                    </a:outerShdw>
                  </a:effectLst>
                  <a:latin typeface="Segoe Semibold" pitchFamily="34" charset="0"/>
                </a:defRPr>
              </a:lvl1pPr>
              <a:lvl2pPr marL="803275" indent="-354013">
                <a:lnSpc>
                  <a:spcPct val="90000"/>
                </a:lnSpc>
                <a:spcBef>
                  <a:spcPct val="30000"/>
                </a:spcBef>
                <a:buClr>
                  <a:srgbClr val="F68400"/>
                </a:buClr>
                <a:buSzPct val="95000"/>
                <a:buFont typeface="Wingdings" panose="05000000000000000000" pitchFamily="2" charset="2"/>
                <a:buChar char="«"/>
                <a:defRPr sz="2800">
                  <a:solidFill>
                    <a:schemeClr val="tx1"/>
                  </a:solidFill>
                  <a:effectLst>
                    <a:outerShdw blurRad="38100" dist="38100" dir="2700000" algn="tl">
                      <a:srgbClr val="000000"/>
                    </a:outerShdw>
                  </a:effectLst>
                  <a:latin typeface="Segoe Semibold" pitchFamily="34" charset="0"/>
                </a:defRPr>
              </a:lvl2pPr>
              <a:lvl3pPr marL="1247775" indent="-373063">
                <a:lnSpc>
                  <a:spcPct val="90000"/>
                </a:lnSpc>
                <a:spcBef>
                  <a:spcPct val="30000"/>
                </a:spcBef>
                <a:buClr>
                  <a:srgbClr val="F68400"/>
                </a:buClr>
                <a:buSzPct val="95000"/>
                <a:buFont typeface="Wingdings" panose="05000000000000000000" pitchFamily="2" charset="2"/>
                <a:buChar char="«"/>
                <a:defRPr sz="2400">
                  <a:solidFill>
                    <a:schemeClr val="tx1"/>
                  </a:solidFill>
                  <a:effectLst>
                    <a:outerShdw blurRad="38100" dist="38100" dir="2700000" algn="tl">
                      <a:srgbClr val="000000"/>
                    </a:outerShdw>
                  </a:effectLst>
                  <a:latin typeface="Segoe Semibold" pitchFamily="34" charset="0"/>
                </a:defRPr>
              </a:lvl3pPr>
              <a:lvl4pPr marL="1697038" indent="-334963">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4pPr>
              <a:lvl5pPr marL="2116138" indent="-304800">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5pPr>
              <a:lvl6pPr marL="25733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6pPr>
              <a:lvl7pPr marL="30305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7pPr>
              <a:lvl8pPr marL="34877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8pPr>
              <a:lvl9pPr marL="39449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9pPr>
            </a:lstStyle>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Single repository of all project data</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Enable visibility and control</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Process management</a:t>
              </a:r>
            </a:p>
          </p:txBody>
        </p:sp>
        <p:pic>
          <p:nvPicPr>
            <p:cNvPr id="50193" name="Picture 7" descr="Vivid green box rounded">
              <a:extLst>
                <a:ext uri="{FF2B5EF4-FFF2-40B4-BE49-F238E27FC236}">
                  <a16:creationId xmlns:a16="http://schemas.microsoft.com/office/drawing/2014/main" id="{43E3BE42-3455-4FD9-9893-4577A4861B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 y="768"/>
              <a:ext cx="2160" cy="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4" name="Rectangle 8">
              <a:extLst>
                <a:ext uri="{FF2B5EF4-FFF2-40B4-BE49-F238E27FC236}">
                  <a16:creationId xmlns:a16="http://schemas.microsoft.com/office/drawing/2014/main" id="{5B43E054-8CAC-4BEF-A27B-781183C7EBE7}"/>
                </a:ext>
              </a:extLst>
            </p:cNvPr>
            <p:cNvSpPr>
              <a:spLocks noChangeArrowheads="1"/>
            </p:cNvSpPr>
            <p:nvPr/>
          </p:nvSpPr>
          <p:spPr bwMode="auto">
            <a:xfrm>
              <a:off x="504" y="948"/>
              <a:ext cx="168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marL="342900" indent="-342900">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2400" b="1"/>
                <a:t>Instrument the </a:t>
              </a:r>
            </a:p>
            <a:p>
              <a:pPr algn="ctr" eaLnBrk="1" hangingPunct="1">
                <a:spcBef>
                  <a:spcPct val="25000"/>
                </a:spcBef>
              </a:pPr>
              <a:r>
                <a:rPr lang="en-US" altLang="en-US" sz="2400" b="1"/>
                <a:t>Lifecycle</a:t>
              </a:r>
            </a:p>
          </p:txBody>
        </p:sp>
      </p:grpSp>
      <p:grpSp>
        <p:nvGrpSpPr>
          <p:cNvPr id="408585" name="Group 9">
            <a:extLst>
              <a:ext uri="{FF2B5EF4-FFF2-40B4-BE49-F238E27FC236}">
                <a16:creationId xmlns:a16="http://schemas.microsoft.com/office/drawing/2014/main" id="{E7CB895A-6772-4B1E-A5E7-F397761FA771}"/>
              </a:ext>
            </a:extLst>
          </p:cNvPr>
          <p:cNvGrpSpPr>
            <a:grpSpLocks/>
          </p:cNvGrpSpPr>
          <p:nvPr/>
        </p:nvGrpSpPr>
        <p:grpSpPr bwMode="auto">
          <a:xfrm>
            <a:off x="419100" y="2971800"/>
            <a:ext cx="8343900" cy="1487488"/>
            <a:chOff x="264" y="1872"/>
            <a:chExt cx="5256" cy="937"/>
          </a:xfrm>
        </p:grpSpPr>
        <p:pic>
          <p:nvPicPr>
            <p:cNvPr id="50187" name="Picture 10" descr="Metallic edge Black transparent Bars 2 faded edge">
              <a:extLst>
                <a:ext uri="{FF2B5EF4-FFF2-40B4-BE49-F238E27FC236}">
                  <a16:creationId xmlns:a16="http://schemas.microsoft.com/office/drawing/2014/main" id="{45CE11D9-D528-4527-817B-6BAD97870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933"/>
              <a:ext cx="480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87" name="Rectangle 11">
              <a:extLst>
                <a:ext uri="{FF2B5EF4-FFF2-40B4-BE49-F238E27FC236}">
                  <a16:creationId xmlns:a16="http://schemas.microsoft.com/office/drawing/2014/main" id="{579523A8-1723-4DA0-B7D7-8C7C14EE2F37}"/>
                </a:ext>
              </a:extLst>
            </p:cNvPr>
            <p:cNvSpPr>
              <a:spLocks noChangeArrowheads="1"/>
            </p:cNvSpPr>
            <p:nvPr/>
          </p:nvSpPr>
          <p:spPr bwMode="auto">
            <a:xfrm>
              <a:off x="2408" y="2012"/>
              <a:ext cx="3027"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2700" algn="ctr" rotWithShape="0">
                      <a:schemeClr val="bg2">
                        <a:alpha val="50000"/>
                      </a:schemeClr>
                    </a:outerShdw>
                  </a:effectLst>
                </a14:hiddenEffects>
              </a:ext>
            </a:extLst>
          </p:spPr>
          <p:txBody>
            <a:bodyPr>
              <a:spAutoFit/>
            </a:bodyPr>
            <a:lstStyle>
              <a:lvl1pPr marL="292100" indent="-292100">
                <a:lnSpc>
                  <a:spcPct val="90000"/>
                </a:lnSpc>
                <a:spcBef>
                  <a:spcPct val="30000"/>
                </a:spcBef>
                <a:buClr>
                  <a:srgbClr val="F68400"/>
                </a:buClr>
                <a:buSzPct val="95000"/>
                <a:buFont typeface="Wingdings" panose="05000000000000000000" pitchFamily="2" charset="2"/>
                <a:buChar char="«"/>
                <a:defRPr sz="3200">
                  <a:solidFill>
                    <a:schemeClr val="tx1"/>
                  </a:solidFill>
                  <a:effectLst>
                    <a:outerShdw blurRad="38100" dist="38100" dir="2700000" algn="tl">
                      <a:srgbClr val="000000"/>
                    </a:outerShdw>
                  </a:effectLst>
                  <a:latin typeface="Segoe Semibold" pitchFamily="34" charset="0"/>
                </a:defRPr>
              </a:lvl1pPr>
              <a:lvl2pPr marL="803275" indent="-354013">
                <a:lnSpc>
                  <a:spcPct val="90000"/>
                </a:lnSpc>
                <a:spcBef>
                  <a:spcPct val="30000"/>
                </a:spcBef>
                <a:buClr>
                  <a:srgbClr val="F68400"/>
                </a:buClr>
                <a:buSzPct val="95000"/>
                <a:buFont typeface="Wingdings" panose="05000000000000000000" pitchFamily="2" charset="2"/>
                <a:buChar char="«"/>
                <a:defRPr sz="2800">
                  <a:solidFill>
                    <a:schemeClr val="tx1"/>
                  </a:solidFill>
                  <a:effectLst>
                    <a:outerShdw blurRad="38100" dist="38100" dir="2700000" algn="tl">
                      <a:srgbClr val="000000"/>
                    </a:outerShdw>
                  </a:effectLst>
                  <a:latin typeface="Segoe Semibold" pitchFamily="34" charset="0"/>
                </a:defRPr>
              </a:lvl2pPr>
              <a:lvl3pPr marL="1247775" indent="-373063">
                <a:lnSpc>
                  <a:spcPct val="90000"/>
                </a:lnSpc>
                <a:spcBef>
                  <a:spcPct val="30000"/>
                </a:spcBef>
                <a:buClr>
                  <a:srgbClr val="F68400"/>
                </a:buClr>
                <a:buSzPct val="95000"/>
                <a:buFont typeface="Wingdings" panose="05000000000000000000" pitchFamily="2" charset="2"/>
                <a:buChar char="«"/>
                <a:defRPr sz="2400">
                  <a:solidFill>
                    <a:schemeClr val="tx1"/>
                  </a:solidFill>
                  <a:effectLst>
                    <a:outerShdw blurRad="38100" dist="38100" dir="2700000" algn="tl">
                      <a:srgbClr val="000000"/>
                    </a:outerShdw>
                  </a:effectLst>
                  <a:latin typeface="Segoe Semibold" pitchFamily="34" charset="0"/>
                </a:defRPr>
              </a:lvl3pPr>
              <a:lvl4pPr marL="1697038" indent="-334963">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4pPr>
              <a:lvl5pPr marL="2116138" indent="-304800">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5pPr>
              <a:lvl6pPr marL="25733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6pPr>
              <a:lvl7pPr marL="30305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7pPr>
              <a:lvl8pPr marL="34877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8pPr>
              <a:lvl9pPr marL="39449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9pPr>
            </a:lstStyle>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Rich collaboration platform</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Workflow orchestration</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Out of box productivity</a:t>
              </a:r>
            </a:p>
          </p:txBody>
        </p:sp>
        <p:pic>
          <p:nvPicPr>
            <p:cNvPr id="50189" name="Picture 12" descr="Vivid gold box rounded">
              <a:extLst>
                <a:ext uri="{FF2B5EF4-FFF2-40B4-BE49-F238E27FC236}">
                  <a16:creationId xmlns:a16="http://schemas.microsoft.com/office/drawing/2014/main" id="{371CDD57-16F3-4FF3-935B-753133CDC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 y="1872"/>
              <a:ext cx="2160" cy="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0" name="Rectangle 13">
              <a:extLst>
                <a:ext uri="{FF2B5EF4-FFF2-40B4-BE49-F238E27FC236}">
                  <a16:creationId xmlns:a16="http://schemas.microsoft.com/office/drawing/2014/main" id="{02DF35DD-0BA1-4E52-83E8-C08F777844D2}"/>
                </a:ext>
              </a:extLst>
            </p:cNvPr>
            <p:cNvSpPr>
              <a:spLocks noChangeArrowheads="1"/>
            </p:cNvSpPr>
            <p:nvPr/>
          </p:nvSpPr>
          <p:spPr bwMode="auto">
            <a:xfrm>
              <a:off x="456" y="2053"/>
              <a:ext cx="177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marL="342900" indent="-342900">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2400" b="1"/>
                <a:t>Enable Great </a:t>
              </a:r>
            </a:p>
            <a:p>
              <a:pPr algn="ctr" eaLnBrk="1" hangingPunct="1">
                <a:spcBef>
                  <a:spcPct val="25000"/>
                </a:spcBef>
              </a:pPr>
              <a:r>
                <a:rPr lang="en-US" altLang="en-US" sz="2400" b="1"/>
                <a:t>Teams</a:t>
              </a:r>
            </a:p>
          </p:txBody>
        </p:sp>
      </p:grpSp>
      <p:grpSp>
        <p:nvGrpSpPr>
          <p:cNvPr id="408590" name="Group 14">
            <a:extLst>
              <a:ext uri="{FF2B5EF4-FFF2-40B4-BE49-F238E27FC236}">
                <a16:creationId xmlns:a16="http://schemas.microsoft.com/office/drawing/2014/main" id="{2E84B6EF-24D8-4753-9380-AF52E950DEAF}"/>
              </a:ext>
            </a:extLst>
          </p:cNvPr>
          <p:cNvGrpSpPr>
            <a:grpSpLocks/>
          </p:cNvGrpSpPr>
          <p:nvPr/>
        </p:nvGrpSpPr>
        <p:grpSpPr bwMode="auto">
          <a:xfrm>
            <a:off x="419100" y="4572000"/>
            <a:ext cx="8362950" cy="1487488"/>
            <a:chOff x="264" y="2880"/>
            <a:chExt cx="5268" cy="937"/>
          </a:xfrm>
        </p:grpSpPr>
        <p:pic>
          <p:nvPicPr>
            <p:cNvPr id="50183" name="Picture 15" descr="Metallic edge Black transparent Bars 2 faded edge">
              <a:extLst>
                <a:ext uri="{FF2B5EF4-FFF2-40B4-BE49-F238E27FC236}">
                  <a16:creationId xmlns:a16="http://schemas.microsoft.com/office/drawing/2014/main" id="{4C0B9D5A-E705-424A-808B-651CFF640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940"/>
              <a:ext cx="480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92" name="Rectangle 16">
              <a:extLst>
                <a:ext uri="{FF2B5EF4-FFF2-40B4-BE49-F238E27FC236}">
                  <a16:creationId xmlns:a16="http://schemas.microsoft.com/office/drawing/2014/main" id="{4CA8B90F-C5D8-419D-9E62-5FD4DDA75B03}"/>
                </a:ext>
              </a:extLst>
            </p:cNvPr>
            <p:cNvSpPr>
              <a:spLocks noChangeArrowheads="1"/>
            </p:cNvSpPr>
            <p:nvPr/>
          </p:nvSpPr>
          <p:spPr bwMode="auto">
            <a:xfrm>
              <a:off x="2425" y="3020"/>
              <a:ext cx="3107"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2700" algn="ctr" rotWithShape="0">
                      <a:schemeClr val="bg2">
                        <a:alpha val="50000"/>
                      </a:schemeClr>
                    </a:outerShdw>
                  </a:effectLst>
                </a14:hiddenEffects>
              </a:ext>
            </a:extLst>
          </p:spPr>
          <p:txBody>
            <a:bodyPr>
              <a:spAutoFit/>
            </a:bodyPr>
            <a:lstStyle>
              <a:lvl1pPr marL="292100" indent="-292100">
                <a:lnSpc>
                  <a:spcPct val="90000"/>
                </a:lnSpc>
                <a:spcBef>
                  <a:spcPct val="30000"/>
                </a:spcBef>
                <a:buClr>
                  <a:srgbClr val="F68400"/>
                </a:buClr>
                <a:buSzPct val="95000"/>
                <a:buFont typeface="Wingdings" panose="05000000000000000000" pitchFamily="2" charset="2"/>
                <a:buChar char="«"/>
                <a:defRPr sz="3200">
                  <a:solidFill>
                    <a:schemeClr val="tx1"/>
                  </a:solidFill>
                  <a:effectLst>
                    <a:outerShdw blurRad="38100" dist="38100" dir="2700000" algn="tl">
                      <a:srgbClr val="000000"/>
                    </a:outerShdw>
                  </a:effectLst>
                  <a:latin typeface="Segoe Semibold" pitchFamily="34" charset="0"/>
                </a:defRPr>
              </a:lvl1pPr>
              <a:lvl2pPr marL="803275" indent="-354013">
                <a:lnSpc>
                  <a:spcPct val="90000"/>
                </a:lnSpc>
                <a:spcBef>
                  <a:spcPct val="30000"/>
                </a:spcBef>
                <a:buClr>
                  <a:srgbClr val="F68400"/>
                </a:buClr>
                <a:buSzPct val="95000"/>
                <a:buFont typeface="Wingdings" panose="05000000000000000000" pitchFamily="2" charset="2"/>
                <a:buChar char="«"/>
                <a:defRPr sz="2800">
                  <a:solidFill>
                    <a:schemeClr val="tx1"/>
                  </a:solidFill>
                  <a:effectLst>
                    <a:outerShdw blurRad="38100" dist="38100" dir="2700000" algn="tl">
                      <a:srgbClr val="000000"/>
                    </a:outerShdw>
                  </a:effectLst>
                  <a:latin typeface="Segoe Semibold" pitchFamily="34" charset="0"/>
                </a:defRPr>
              </a:lvl2pPr>
              <a:lvl3pPr marL="1247775" indent="-373063">
                <a:lnSpc>
                  <a:spcPct val="90000"/>
                </a:lnSpc>
                <a:spcBef>
                  <a:spcPct val="30000"/>
                </a:spcBef>
                <a:buClr>
                  <a:srgbClr val="F68400"/>
                </a:buClr>
                <a:buSzPct val="95000"/>
                <a:buFont typeface="Wingdings" panose="05000000000000000000" pitchFamily="2" charset="2"/>
                <a:buChar char="«"/>
                <a:defRPr sz="2400">
                  <a:solidFill>
                    <a:schemeClr val="tx1"/>
                  </a:solidFill>
                  <a:effectLst>
                    <a:outerShdw blurRad="38100" dist="38100" dir="2700000" algn="tl">
                      <a:srgbClr val="000000"/>
                    </a:outerShdw>
                  </a:effectLst>
                  <a:latin typeface="Segoe Semibold" pitchFamily="34" charset="0"/>
                </a:defRPr>
              </a:lvl3pPr>
              <a:lvl4pPr marL="1697038" indent="-334963">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4pPr>
              <a:lvl5pPr marL="2116138" indent="-304800">
                <a:lnSpc>
                  <a:spcPct val="90000"/>
                </a:lnSpc>
                <a:spcBef>
                  <a:spcPct val="30000"/>
                </a:spcBef>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5pPr>
              <a:lvl6pPr marL="25733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6pPr>
              <a:lvl7pPr marL="30305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7pPr>
              <a:lvl8pPr marL="34877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8pPr>
              <a:lvl9pPr marL="3944938" indent="-304800" fontAlgn="base">
                <a:lnSpc>
                  <a:spcPct val="90000"/>
                </a:lnSpc>
                <a:spcBef>
                  <a:spcPct val="30000"/>
                </a:spcBef>
                <a:spcAft>
                  <a:spcPct val="0"/>
                </a:spcAft>
                <a:buClr>
                  <a:srgbClr val="F68400"/>
                </a:buClr>
                <a:buSzPct val="95000"/>
                <a:buFont typeface="Wingdings" panose="05000000000000000000" pitchFamily="2" charset="2"/>
                <a:buChar char="«"/>
                <a:defRPr sz="2000">
                  <a:solidFill>
                    <a:schemeClr val="tx1"/>
                  </a:solidFill>
                  <a:effectLst>
                    <a:outerShdw blurRad="38100" dist="38100" dir="2700000" algn="tl">
                      <a:srgbClr val="000000"/>
                    </a:outerShdw>
                  </a:effectLst>
                  <a:latin typeface="Segoe Semibold" pitchFamily="34" charset="0"/>
                </a:defRPr>
              </a:lvl9pPr>
            </a:lstStyle>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Integrated lifecycle quality tools</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Automation and enforcement</a:t>
              </a:r>
            </a:p>
            <a:p>
              <a:pPr algn="ctr" eaLnBrk="1" hangingPunct="1">
                <a:lnSpc>
                  <a:spcPct val="105000"/>
                </a:lnSpc>
                <a:spcBef>
                  <a:spcPct val="15000"/>
                </a:spcBef>
                <a:buSzPct val="65000"/>
                <a:defRPr/>
              </a:pPr>
              <a:r>
                <a:rPr lang="en-US" altLang="ja-JP" sz="1800">
                  <a:ea typeface="ＭＳ Ｐゴシック" panose="020B0600070205080204" pitchFamily="34" charset="-128"/>
                  <a:cs typeface="+mn-cs"/>
                </a:rPr>
                <a:t>Making quality measurable</a:t>
              </a:r>
            </a:p>
          </p:txBody>
        </p:sp>
        <p:pic>
          <p:nvPicPr>
            <p:cNvPr id="50185" name="Picture 17" descr="Vivid blue box rounded">
              <a:extLst>
                <a:ext uri="{FF2B5EF4-FFF2-40B4-BE49-F238E27FC236}">
                  <a16:creationId xmlns:a16="http://schemas.microsoft.com/office/drawing/2014/main" id="{E556BFA6-AF8E-431F-B962-0646E88AEA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 y="2880"/>
              <a:ext cx="2160" cy="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Rectangle 18">
              <a:extLst>
                <a:ext uri="{FF2B5EF4-FFF2-40B4-BE49-F238E27FC236}">
                  <a16:creationId xmlns:a16="http://schemas.microsoft.com/office/drawing/2014/main" id="{CFD48449-9AA6-47F0-BBEF-1382602FE6D0}"/>
                </a:ext>
              </a:extLst>
            </p:cNvPr>
            <p:cNvSpPr>
              <a:spLocks noChangeArrowheads="1"/>
            </p:cNvSpPr>
            <p:nvPr/>
          </p:nvSpPr>
          <p:spPr bwMode="auto">
            <a:xfrm>
              <a:off x="480" y="3061"/>
              <a:ext cx="172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lvl1pPr marL="342900" indent="-342900">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2400" b="1"/>
                <a:t>Quality Early and </a:t>
              </a:r>
            </a:p>
            <a:p>
              <a:pPr algn="ctr" eaLnBrk="1" hangingPunct="1">
                <a:spcBef>
                  <a:spcPct val="25000"/>
                </a:spcBef>
              </a:pPr>
              <a:r>
                <a:rPr lang="en-US" altLang="en-US" sz="2400" b="1"/>
                <a:t>Often</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08580"/>
                                        </p:tgtEl>
                                        <p:attrNameLst>
                                          <p:attrName>style.visibility</p:attrName>
                                        </p:attrNameLst>
                                      </p:cBhvr>
                                      <p:to>
                                        <p:strVal val="visible"/>
                                      </p:to>
                                    </p:set>
                                    <p:animEffect transition="in" filter="wipe(left)">
                                      <p:cBhvr>
                                        <p:cTn id="7" dur="500"/>
                                        <p:tgtEl>
                                          <p:spTgt spid="40858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08585"/>
                                        </p:tgtEl>
                                        <p:attrNameLst>
                                          <p:attrName>style.visibility</p:attrName>
                                        </p:attrNameLst>
                                      </p:cBhvr>
                                      <p:to>
                                        <p:strVal val="visible"/>
                                      </p:to>
                                    </p:set>
                                    <p:animEffect transition="in" filter="wipe(left)">
                                      <p:cBhvr>
                                        <p:cTn id="11" dur="500"/>
                                        <p:tgtEl>
                                          <p:spTgt spid="40858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8590"/>
                                        </p:tgtEl>
                                        <p:attrNameLst>
                                          <p:attrName>style.visibility</p:attrName>
                                        </p:attrNameLst>
                                      </p:cBhvr>
                                      <p:to>
                                        <p:strVal val="visible"/>
                                      </p:to>
                                    </p:set>
                                    <p:animEffect transition="in" filter="wipe(left)">
                                      <p:cBhvr>
                                        <p:cTn id="15" dur="500"/>
                                        <p:tgtEl>
                                          <p:spTgt spid="408590"/>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8578"/>
                                        </p:tgtEl>
                                        <p:attrNameLst>
                                          <p:attrName>style.visibility</p:attrName>
                                        </p:attrNameLst>
                                      </p:cBhvr>
                                      <p:to>
                                        <p:strVal val="visible"/>
                                      </p:to>
                                    </p:set>
                                    <p:animEffect transition="in" filter="fade">
                                      <p:cBhvr>
                                        <p:cTn id="19" dur="500"/>
                                        <p:tgtEl>
                                          <p:spTgt spid="408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VS_05_tsuite_msdn_Gray_AN">
            <a:extLst>
              <a:ext uri="{FF2B5EF4-FFF2-40B4-BE49-F238E27FC236}">
                <a16:creationId xmlns:a16="http://schemas.microsoft.com/office/drawing/2014/main" id="{6AA1B3B4-D684-4A81-A386-479A22466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1223">
            <a:off x="7346950" y="973138"/>
            <a:ext cx="1446213"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a:extLst>
              <a:ext uri="{FF2B5EF4-FFF2-40B4-BE49-F238E27FC236}">
                <a16:creationId xmlns:a16="http://schemas.microsoft.com/office/drawing/2014/main" id="{BA34D2B5-05AA-46FD-A004-354C32A8099F}"/>
              </a:ext>
            </a:extLst>
          </p:cNvPr>
          <p:cNvSpPr>
            <a:spLocks noGrp="1" noChangeArrowheads="1"/>
          </p:cNvSpPr>
          <p:nvPr>
            <p:ph type="title"/>
          </p:nvPr>
        </p:nvSpPr>
        <p:spPr>
          <a:xfrm>
            <a:off x="330200" y="227013"/>
            <a:ext cx="8350250" cy="768350"/>
          </a:xfrm>
        </p:spPr>
        <p:txBody>
          <a:bodyPr/>
          <a:lstStyle/>
          <a:p>
            <a:pPr eaLnBrk="1" hangingPunct="1"/>
            <a:r>
              <a:rPr lang="de-DE" altLang="en-US">
                <a:latin typeface="Calibri Light" panose="020F0302020204030204" pitchFamily="34" charset="0"/>
                <a:cs typeface="Calibri Light" panose="020F0302020204030204" pitchFamily="34" charset="0"/>
              </a:rPr>
              <a:t>Jetzt handeln: Einführungsangebot Visual Studio 2005 </a:t>
            </a:r>
            <a:r>
              <a:rPr lang="de-DE" altLang="en-US" b="1" u="sng">
                <a:latin typeface="Calibri Light" panose="020F0302020204030204" pitchFamily="34" charset="0"/>
                <a:cs typeface="Calibri Light" panose="020F0302020204030204" pitchFamily="34" charset="0"/>
              </a:rPr>
              <a:t>Team Suite</a:t>
            </a:r>
            <a:r>
              <a:rPr lang="de-DE" altLang="en-US">
                <a:latin typeface="Calibri Light" panose="020F0302020204030204" pitchFamily="34" charset="0"/>
                <a:cs typeface="Calibri Light" panose="020F0302020204030204" pitchFamily="34" charset="0"/>
              </a:rPr>
              <a:t>.</a:t>
            </a:r>
          </a:p>
        </p:txBody>
      </p:sp>
      <p:sp>
        <p:nvSpPr>
          <p:cNvPr id="51204" name="Rectangle 4">
            <a:extLst>
              <a:ext uri="{FF2B5EF4-FFF2-40B4-BE49-F238E27FC236}">
                <a16:creationId xmlns:a16="http://schemas.microsoft.com/office/drawing/2014/main" id="{FA76C22D-98C0-4FDC-B393-3AEE3DB1663F}"/>
              </a:ext>
            </a:extLst>
          </p:cNvPr>
          <p:cNvSpPr>
            <a:spLocks noGrp="1" noChangeArrowheads="1"/>
          </p:cNvSpPr>
          <p:nvPr>
            <p:ph idx="1"/>
          </p:nvPr>
        </p:nvSpPr>
        <p:spPr>
          <a:xfrm>
            <a:off x="300038" y="1782763"/>
            <a:ext cx="8380412" cy="4273550"/>
          </a:xfrm>
        </p:spPr>
        <p:txBody>
          <a:bodyPr/>
          <a:lstStyle/>
          <a:p>
            <a:pPr eaLnBrk="1" hangingPunct="1">
              <a:lnSpc>
                <a:spcPct val="80000"/>
              </a:lnSpc>
            </a:pPr>
            <a:r>
              <a:rPr lang="de-DE" altLang="en-US" sz="1800" b="1" u="sng">
                <a:latin typeface="Calibri Light" panose="020F0302020204030204" pitchFamily="34" charset="0"/>
                <a:cs typeface="Calibri Light" panose="020F0302020204030204" pitchFamily="34" charset="0"/>
              </a:rPr>
              <a:t>Für Neueinsteiger</a:t>
            </a:r>
            <a:r>
              <a:rPr lang="de-DE" altLang="en-US" sz="1800">
                <a:latin typeface="Calibri Light" panose="020F0302020204030204" pitchFamily="34" charset="0"/>
                <a:cs typeface="Calibri Light" panose="020F0302020204030204" pitchFamily="34" charset="0"/>
              </a:rPr>
              <a:t>: </a:t>
            </a:r>
          </a:p>
          <a:p>
            <a:pPr eaLnBrk="1" hangingPunct="1">
              <a:lnSpc>
                <a:spcPct val="80000"/>
              </a:lnSpc>
              <a:buFont typeface="Wingdings" panose="05000000000000000000" pitchFamily="2" charset="2"/>
              <a:buNone/>
            </a:pPr>
            <a:r>
              <a:rPr lang="de-DE" altLang="en-US" sz="1800">
                <a:latin typeface="Calibri Light" panose="020F0302020204030204" pitchFamily="34" charset="0"/>
                <a:cs typeface="Calibri Light" panose="020F0302020204030204" pitchFamily="34" charset="0"/>
              </a:rPr>
              <a:t>    Bis zum 31. März 2006 Ersparnis von bis zu 40% </a:t>
            </a:r>
          </a:p>
          <a:p>
            <a:pPr eaLnBrk="1" hangingPunct="1">
              <a:lnSpc>
                <a:spcPct val="80000"/>
              </a:lnSpc>
            </a:pPr>
            <a:endParaRPr lang="de-DE" altLang="en-US" sz="1800" b="1" u="sng">
              <a:latin typeface="Calibri Light" panose="020F0302020204030204" pitchFamily="34" charset="0"/>
              <a:cs typeface="Calibri Light" panose="020F0302020204030204" pitchFamily="34" charset="0"/>
            </a:endParaRPr>
          </a:p>
          <a:p>
            <a:pPr eaLnBrk="1" hangingPunct="1">
              <a:lnSpc>
                <a:spcPct val="80000"/>
              </a:lnSpc>
            </a:pPr>
            <a:r>
              <a:rPr lang="de-DE" altLang="en-US" sz="1800" b="1" u="sng">
                <a:latin typeface="Calibri Light" panose="020F0302020204030204" pitchFamily="34" charset="0"/>
                <a:cs typeface="Calibri Light" panose="020F0302020204030204" pitchFamily="34" charset="0"/>
              </a:rPr>
              <a:t>Für existierende Kunden</a:t>
            </a:r>
            <a:r>
              <a:rPr lang="de-DE" altLang="en-US" sz="1800">
                <a:latin typeface="Calibri Light" panose="020F0302020204030204" pitchFamily="34" charset="0"/>
                <a:cs typeface="Calibri Light" panose="020F0302020204030204" pitchFamily="34" charset="0"/>
              </a:rPr>
              <a:t> (Team Edition Rolle, MSDN Universal/ Enterprise): </a:t>
            </a:r>
          </a:p>
          <a:p>
            <a:pPr eaLnBrk="1" hangingPunct="1">
              <a:lnSpc>
                <a:spcPct val="80000"/>
              </a:lnSpc>
              <a:buFont typeface="Wingdings" panose="05000000000000000000" pitchFamily="2" charset="2"/>
              <a:buNone/>
            </a:pPr>
            <a:r>
              <a:rPr lang="de-DE" altLang="en-US" sz="1800">
                <a:latin typeface="Calibri Light" panose="020F0302020204030204" pitchFamily="34" charset="0"/>
                <a:cs typeface="Calibri Light" panose="020F0302020204030204" pitchFamily="34" charset="0"/>
              </a:rPr>
              <a:t>	Nur noch bis zum 30. Juni 2006 günstiger Step-up auf die Team Suite möglich      </a:t>
            </a:r>
          </a:p>
          <a:p>
            <a:pPr eaLnBrk="1" hangingPunct="1">
              <a:lnSpc>
                <a:spcPct val="80000"/>
              </a:lnSpc>
            </a:pPr>
            <a:endParaRPr lang="de-DE" altLang="en-US" sz="1800">
              <a:latin typeface="Calibri Light" panose="020F0302020204030204" pitchFamily="34" charset="0"/>
              <a:cs typeface="Calibri Light" panose="020F0302020204030204" pitchFamily="34" charset="0"/>
            </a:endParaRPr>
          </a:p>
          <a:p>
            <a:pPr eaLnBrk="1" hangingPunct="1">
              <a:lnSpc>
                <a:spcPct val="80000"/>
              </a:lnSpc>
            </a:pPr>
            <a:r>
              <a:rPr lang="de-DE" altLang="en-US" sz="1800" b="1" u="sng">
                <a:latin typeface="Calibri Light" panose="020F0302020204030204" pitchFamily="34" charset="0"/>
                <a:cs typeface="Calibri Light" panose="020F0302020204030204" pitchFamily="34" charset="0"/>
              </a:rPr>
              <a:t>Interesse</a:t>
            </a:r>
            <a:r>
              <a:rPr lang="de-DE" altLang="en-US" sz="1800">
                <a:latin typeface="Calibri Light" panose="020F0302020204030204" pitchFamily="34" charset="0"/>
                <a:cs typeface="Calibri Light" panose="020F0302020204030204" pitchFamily="34" charset="0"/>
              </a:rPr>
              <a:t> an diesem Angebot oder einer Team Suite Test-Version (180 Tage)? </a:t>
            </a:r>
          </a:p>
          <a:p>
            <a:pPr lvl="1" eaLnBrk="1" hangingPunct="1">
              <a:lnSpc>
                <a:spcPct val="80000"/>
              </a:lnSpc>
              <a:buFont typeface="Wingdings" panose="05000000000000000000" pitchFamily="2" charset="2"/>
              <a:buNone/>
            </a:pPr>
            <a:r>
              <a:rPr lang="de-DE" altLang="en-US" sz="1800" b="1">
                <a:latin typeface="Calibri Light" panose="020F0302020204030204" pitchFamily="34" charset="0"/>
                <a:cs typeface="Calibri Light" panose="020F0302020204030204" pitchFamily="34" charset="0"/>
                <a:sym typeface="Wingdings" panose="05000000000000000000" pitchFamily="2" charset="2"/>
              </a:rPr>
              <a:t> </a:t>
            </a:r>
            <a:r>
              <a:rPr lang="de-DE" altLang="en-US" sz="1800" b="1">
                <a:latin typeface="Calibri Light" panose="020F0302020204030204" pitchFamily="34" charset="0"/>
                <a:cs typeface="Calibri Light" panose="020F0302020204030204" pitchFamily="34" charset="0"/>
              </a:rPr>
              <a:t>Kommen Sie an unseren Stand C0!</a:t>
            </a:r>
          </a:p>
        </p:txBody>
      </p:sp>
      <p:sp>
        <p:nvSpPr>
          <p:cNvPr id="488453" name="Rectangle 5">
            <a:extLst>
              <a:ext uri="{FF2B5EF4-FFF2-40B4-BE49-F238E27FC236}">
                <a16:creationId xmlns:a16="http://schemas.microsoft.com/office/drawing/2014/main" id="{33F05892-C0B0-479C-97F4-AB5F4CDFF5EB}"/>
              </a:ext>
            </a:extLst>
          </p:cNvPr>
          <p:cNvSpPr>
            <a:spLocks noChangeArrowheads="1"/>
          </p:cNvSpPr>
          <p:nvPr/>
        </p:nvSpPr>
        <p:spPr bwMode="auto">
          <a:xfrm>
            <a:off x="319088" y="6254750"/>
            <a:ext cx="4768850" cy="366713"/>
          </a:xfrm>
          <a:prstGeom prst="rect">
            <a:avLst/>
          </a:prstGeom>
          <a:noFill/>
          <a:ln>
            <a:noFill/>
          </a:ln>
          <a:effectLst/>
          <a:extLst>
            <a:ext uri="{909E8E84-426E-40DD-AFC4-6F175D3DCCD1}">
              <a14:hiddenFill xmlns:a14="http://schemas.microsoft.com/office/drawing/2010/main">
                <a:gradFill rotWithShape="0">
                  <a:gsLst>
                    <a:gs pos="0">
                      <a:schemeClr val="folHlink">
                        <a:gamma/>
                        <a:shade val="54118"/>
                        <a:invGamma/>
                      </a:schemeClr>
                    </a:gs>
                    <a:gs pos="50000">
                      <a:schemeClr val="folHlink"/>
                    </a:gs>
                    <a:gs pos="100000">
                      <a:schemeClr val="folHlink">
                        <a:gamma/>
                        <a:shade val="54118"/>
                        <a:invGamma/>
                      </a:schemeClr>
                    </a:gs>
                  </a:gsLst>
                  <a:lin ang="2700000" scaled="1"/>
                </a:gra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de-DE" altLang="en-US">
                <a:effectLst>
                  <a:outerShdw blurRad="38100" dist="38100" dir="2700000" algn="tl">
                    <a:srgbClr val="000000"/>
                  </a:outerShdw>
                </a:effectLst>
                <a:ea typeface="ヒラギノ角ゴ Pro W3" pitchFamily="124" charset="-128"/>
                <a:cs typeface="+mn-cs"/>
              </a:rPr>
              <a:t>http://www.microsoft.com/msdn/transition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4" name="Picture 2" descr="curved IMW arrow">
            <a:extLst>
              <a:ext uri="{FF2B5EF4-FFF2-40B4-BE49-F238E27FC236}">
                <a16:creationId xmlns:a16="http://schemas.microsoft.com/office/drawing/2014/main" id="{06940A0E-58A9-446D-9A11-2CF78A6B2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31527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a:extLst>
              <a:ext uri="{FF2B5EF4-FFF2-40B4-BE49-F238E27FC236}">
                <a16:creationId xmlns:a16="http://schemas.microsoft.com/office/drawing/2014/main" id="{3F007C08-7ADF-476C-915A-D56279714DF7}"/>
              </a:ext>
            </a:extLst>
          </p:cNvPr>
          <p:cNvSpPr>
            <a:spLocks noGrp="1" noChangeArrowheads="1"/>
          </p:cNvSpPr>
          <p:nvPr>
            <p:ph type="title"/>
          </p:nvPr>
        </p:nvSpPr>
        <p:spPr/>
        <p:txBody>
          <a:bodyPr/>
          <a:lstStyle/>
          <a:p>
            <a:pPr eaLnBrk="1" hangingPunct="1"/>
            <a:r>
              <a:rPr lang="en-US" altLang="en-US">
                <a:latin typeface="Calibri Light" panose="020F0302020204030204" pitchFamily="34" charset="0"/>
                <a:cs typeface="Calibri Light" panose="020F0302020204030204" pitchFamily="34" charset="0"/>
              </a:rPr>
              <a:t>Instrument the Lifecycle</a:t>
            </a:r>
          </a:p>
        </p:txBody>
      </p:sp>
      <p:grpSp>
        <p:nvGrpSpPr>
          <p:cNvPr id="387076" name="Group 4">
            <a:extLst>
              <a:ext uri="{FF2B5EF4-FFF2-40B4-BE49-F238E27FC236}">
                <a16:creationId xmlns:a16="http://schemas.microsoft.com/office/drawing/2014/main" id="{267F2F8F-5F5B-4B0B-AF90-434EAA52C3F2}"/>
              </a:ext>
            </a:extLst>
          </p:cNvPr>
          <p:cNvGrpSpPr>
            <a:grpSpLocks/>
          </p:cNvGrpSpPr>
          <p:nvPr/>
        </p:nvGrpSpPr>
        <p:grpSpPr bwMode="auto">
          <a:xfrm>
            <a:off x="142875" y="1219200"/>
            <a:ext cx="8848725" cy="2228850"/>
            <a:chOff x="90" y="576"/>
            <a:chExt cx="5574" cy="1404"/>
          </a:xfrm>
        </p:grpSpPr>
        <p:pic>
          <p:nvPicPr>
            <p:cNvPr id="15380" name="Picture 5" descr="Blue band">
              <a:extLst>
                <a:ext uri="{FF2B5EF4-FFF2-40B4-BE49-F238E27FC236}">
                  <a16:creationId xmlns:a16="http://schemas.microsoft.com/office/drawing/2014/main" id="{4533A954-63C1-410B-97BD-5609A5C1D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 y="576"/>
              <a:ext cx="5574"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6" descr="Visual Studio 2005 Team Foundation Server logo reverse horiz">
              <a:extLst>
                <a:ext uri="{FF2B5EF4-FFF2-40B4-BE49-F238E27FC236}">
                  <a16:creationId xmlns:a16="http://schemas.microsoft.com/office/drawing/2014/main" id="{AB072C1B-0602-4483-B892-3C3FC546F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 y="933"/>
              <a:ext cx="3408"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7079" name="Picture 7" descr="processenforcement">
            <a:extLst>
              <a:ext uri="{FF2B5EF4-FFF2-40B4-BE49-F238E27FC236}">
                <a16:creationId xmlns:a16="http://schemas.microsoft.com/office/drawing/2014/main" id="{841CEF52-499E-42F8-93F2-773F1DBB9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432175"/>
            <a:ext cx="342741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80" name="Picture 8" descr="projectmanagement">
            <a:extLst>
              <a:ext uri="{FF2B5EF4-FFF2-40B4-BE49-F238E27FC236}">
                <a16:creationId xmlns:a16="http://schemas.microsoft.com/office/drawing/2014/main" id="{8E3E31DB-1A6B-455C-BAFB-80AD38F70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432175"/>
            <a:ext cx="342741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81" name="Picture 9" descr="workitem">
            <a:extLst>
              <a:ext uri="{FF2B5EF4-FFF2-40B4-BE49-F238E27FC236}">
                <a16:creationId xmlns:a16="http://schemas.microsoft.com/office/drawing/2014/main" id="{75B915FB-7EDE-420B-B326-3AE53F1D95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433763"/>
            <a:ext cx="342741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82" name="Picture 10" descr="buildtools">
            <a:extLst>
              <a:ext uri="{FF2B5EF4-FFF2-40B4-BE49-F238E27FC236}">
                <a16:creationId xmlns:a16="http://schemas.microsoft.com/office/drawing/2014/main" id="{8ADA8697-DC85-41D2-B95F-14D2334BE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352800"/>
            <a:ext cx="3657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83" name="Picture 11" descr="loadtesting">
            <a:extLst>
              <a:ext uri="{FF2B5EF4-FFF2-40B4-BE49-F238E27FC236}">
                <a16:creationId xmlns:a16="http://schemas.microsoft.com/office/drawing/2014/main" id="{7063E631-AB65-4A86-B93E-B2BC3F4E6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3432175"/>
            <a:ext cx="342900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7084" name="Group 12">
            <a:extLst>
              <a:ext uri="{FF2B5EF4-FFF2-40B4-BE49-F238E27FC236}">
                <a16:creationId xmlns:a16="http://schemas.microsoft.com/office/drawing/2014/main" id="{EDDB9F2E-DE60-4B98-AF49-008C192F6321}"/>
              </a:ext>
            </a:extLst>
          </p:cNvPr>
          <p:cNvGrpSpPr>
            <a:grpSpLocks/>
          </p:cNvGrpSpPr>
          <p:nvPr/>
        </p:nvGrpSpPr>
        <p:grpSpPr bwMode="auto">
          <a:xfrm>
            <a:off x="369888" y="3400425"/>
            <a:ext cx="2743200" cy="3381375"/>
            <a:chOff x="233" y="2112"/>
            <a:chExt cx="1728" cy="2130"/>
          </a:xfrm>
        </p:grpSpPr>
        <p:pic>
          <p:nvPicPr>
            <p:cNvPr id="15377" name="Picture 13" descr="Database 4 blue">
              <a:extLst>
                <a:ext uri="{FF2B5EF4-FFF2-40B4-BE49-F238E27FC236}">
                  <a16:creationId xmlns:a16="http://schemas.microsoft.com/office/drawing/2014/main" id="{40A9060B-272C-4AB6-A284-148D44C080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 y="2112"/>
              <a:ext cx="1344"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4" descr="Metallic edge Black transparent Rounded Bar faded color med">
              <a:extLst>
                <a:ext uri="{FF2B5EF4-FFF2-40B4-BE49-F238E27FC236}">
                  <a16:creationId xmlns:a16="http://schemas.microsoft.com/office/drawing/2014/main" id="{A2C139F2-69F6-4B8F-964E-7FBAA98C22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 y="3460"/>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Text Box 15">
              <a:extLst>
                <a:ext uri="{FF2B5EF4-FFF2-40B4-BE49-F238E27FC236}">
                  <a16:creationId xmlns:a16="http://schemas.microsoft.com/office/drawing/2014/main" id="{001FD85D-8BF9-4FF0-9353-DBA75B01CA45}"/>
                </a:ext>
              </a:extLst>
            </p:cNvPr>
            <p:cNvSpPr txBox="1">
              <a:spLocks noChangeArrowheads="1"/>
            </p:cNvSpPr>
            <p:nvPr/>
          </p:nvSpPr>
          <p:spPr bwMode="auto">
            <a:xfrm>
              <a:off x="359" y="3668"/>
              <a:ext cx="147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Single data repository</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offers true insight</a:t>
              </a:r>
            </a:p>
          </p:txBody>
        </p:sp>
      </p:grpSp>
      <p:grpSp>
        <p:nvGrpSpPr>
          <p:cNvPr id="387088" name="Group 16">
            <a:extLst>
              <a:ext uri="{FF2B5EF4-FFF2-40B4-BE49-F238E27FC236}">
                <a16:creationId xmlns:a16="http://schemas.microsoft.com/office/drawing/2014/main" id="{19368AC1-3C23-4DF9-B673-136970335342}"/>
              </a:ext>
            </a:extLst>
          </p:cNvPr>
          <p:cNvGrpSpPr>
            <a:grpSpLocks/>
          </p:cNvGrpSpPr>
          <p:nvPr/>
        </p:nvGrpSpPr>
        <p:grpSpPr bwMode="auto">
          <a:xfrm>
            <a:off x="3194050" y="5540375"/>
            <a:ext cx="2743200" cy="1241425"/>
            <a:chOff x="2355" y="3442"/>
            <a:chExt cx="1728" cy="782"/>
          </a:xfrm>
        </p:grpSpPr>
        <p:pic>
          <p:nvPicPr>
            <p:cNvPr id="15375" name="Picture 17" descr="Metallic edge Black transparent Rounded Bar faded color med">
              <a:extLst>
                <a:ext uri="{FF2B5EF4-FFF2-40B4-BE49-F238E27FC236}">
                  <a16:creationId xmlns:a16="http://schemas.microsoft.com/office/drawing/2014/main" id="{232C1288-A7A6-4033-AE45-42AE42497D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5" y="3442"/>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18">
              <a:extLst>
                <a:ext uri="{FF2B5EF4-FFF2-40B4-BE49-F238E27FC236}">
                  <a16:creationId xmlns:a16="http://schemas.microsoft.com/office/drawing/2014/main" id="{8724DD6F-3149-4A9A-9454-5555001EBC81}"/>
                </a:ext>
              </a:extLst>
            </p:cNvPr>
            <p:cNvSpPr txBox="1">
              <a:spLocks noChangeArrowheads="1"/>
            </p:cNvSpPr>
            <p:nvPr/>
          </p:nvSpPr>
          <p:spPr bwMode="auto">
            <a:xfrm>
              <a:off x="2470" y="3650"/>
              <a:ext cx="149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Real-time reports</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for real-time decisions</a:t>
              </a:r>
            </a:p>
          </p:txBody>
        </p:sp>
      </p:grpSp>
      <p:grpSp>
        <p:nvGrpSpPr>
          <p:cNvPr id="387091" name="Group 19">
            <a:extLst>
              <a:ext uri="{FF2B5EF4-FFF2-40B4-BE49-F238E27FC236}">
                <a16:creationId xmlns:a16="http://schemas.microsoft.com/office/drawing/2014/main" id="{E9E51137-C6F5-4E9C-9D98-DEE0B7D7425B}"/>
              </a:ext>
            </a:extLst>
          </p:cNvPr>
          <p:cNvGrpSpPr>
            <a:grpSpLocks/>
          </p:cNvGrpSpPr>
          <p:nvPr/>
        </p:nvGrpSpPr>
        <p:grpSpPr bwMode="auto">
          <a:xfrm>
            <a:off x="6019800" y="5540375"/>
            <a:ext cx="2743200" cy="1241425"/>
            <a:chOff x="2355" y="3442"/>
            <a:chExt cx="1728" cy="782"/>
          </a:xfrm>
        </p:grpSpPr>
        <p:pic>
          <p:nvPicPr>
            <p:cNvPr id="15373" name="Picture 20" descr="Metallic edge Black transparent Rounded Bar faded color med">
              <a:extLst>
                <a:ext uri="{FF2B5EF4-FFF2-40B4-BE49-F238E27FC236}">
                  <a16:creationId xmlns:a16="http://schemas.microsoft.com/office/drawing/2014/main" id="{A871C024-5B05-4EDA-AB3C-7CEE412983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5" y="3442"/>
              <a:ext cx="172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21">
              <a:extLst>
                <a:ext uri="{FF2B5EF4-FFF2-40B4-BE49-F238E27FC236}">
                  <a16:creationId xmlns:a16="http://schemas.microsoft.com/office/drawing/2014/main" id="{16B0ADA0-8F19-4303-8C04-93B2FC5C6017}"/>
                </a:ext>
              </a:extLst>
            </p:cNvPr>
            <p:cNvSpPr txBox="1">
              <a:spLocks noChangeArrowheads="1"/>
            </p:cNvSpPr>
            <p:nvPr/>
          </p:nvSpPr>
          <p:spPr bwMode="auto">
            <a:xfrm>
              <a:off x="2509" y="3650"/>
              <a:ext cx="143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25000"/>
                </a:spcBef>
              </a:pPr>
              <a:r>
                <a:rPr lang="en-US" altLang="en-US" sz="1600">
                  <a:solidFill>
                    <a:srgbClr val="FFFF99"/>
                  </a:solidFill>
                  <a:latin typeface="Verdana" panose="020B0604030504040204" pitchFamily="34" charset="0"/>
                </a:rPr>
                <a:t>Process management</a:t>
              </a:r>
              <a:br>
                <a:rPr lang="en-US" altLang="en-US" sz="1600">
                  <a:solidFill>
                    <a:srgbClr val="FFFF99"/>
                  </a:solidFill>
                  <a:latin typeface="Verdana" panose="020B0604030504040204" pitchFamily="34" charset="0"/>
                </a:rPr>
              </a:br>
              <a:r>
                <a:rPr lang="en-US" altLang="en-US" sz="1600">
                  <a:solidFill>
                    <a:srgbClr val="FFFF99"/>
                  </a:solidFill>
                  <a:latin typeface="Verdana" panose="020B0604030504040204" pitchFamily="34" charset="0"/>
                </a:rPr>
                <a:t>minimizes variability</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387076"/>
                                        </p:tgtEl>
                                        <p:attrNameLst>
                                          <p:attrName>style.visibility</p:attrName>
                                        </p:attrNameLst>
                                      </p:cBhvr>
                                      <p:to>
                                        <p:strVal val="visible"/>
                                      </p:to>
                                    </p:set>
                                    <p:animEffect transition="in" filter="barn(outVertical)">
                                      <p:cBhvr>
                                        <p:cTn id="7" dur="500"/>
                                        <p:tgtEl>
                                          <p:spTgt spid="38707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87084"/>
                                        </p:tgtEl>
                                        <p:attrNameLst>
                                          <p:attrName>style.visibility</p:attrName>
                                        </p:attrNameLst>
                                      </p:cBhvr>
                                      <p:to>
                                        <p:strVal val="visible"/>
                                      </p:to>
                                    </p:set>
                                    <p:animEffect transition="in" filter="fade">
                                      <p:cBhvr>
                                        <p:cTn id="11" dur="500"/>
                                        <p:tgtEl>
                                          <p:spTgt spid="38708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7074"/>
                                        </p:tgtEl>
                                        <p:attrNameLst>
                                          <p:attrName>style.visibility</p:attrName>
                                        </p:attrNameLst>
                                      </p:cBhvr>
                                      <p:to>
                                        <p:strVal val="visible"/>
                                      </p:to>
                                    </p:set>
                                    <p:animEffect transition="in" filter="wipe(left)">
                                      <p:cBhvr>
                                        <p:cTn id="15" dur="500"/>
                                        <p:tgtEl>
                                          <p:spTgt spid="38707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7088"/>
                                        </p:tgtEl>
                                        <p:attrNameLst>
                                          <p:attrName>style.visibility</p:attrName>
                                        </p:attrNameLst>
                                      </p:cBhvr>
                                      <p:to>
                                        <p:strVal val="visible"/>
                                      </p:to>
                                    </p:set>
                                    <p:animEffect transition="in" filter="fade">
                                      <p:cBhvr>
                                        <p:cTn id="19" dur="500"/>
                                        <p:tgtEl>
                                          <p:spTgt spid="387088"/>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7079"/>
                                        </p:tgtEl>
                                        <p:attrNameLst>
                                          <p:attrName>style.visibility</p:attrName>
                                        </p:attrNameLst>
                                      </p:cBhvr>
                                      <p:to>
                                        <p:strVal val="visible"/>
                                      </p:to>
                                    </p:set>
                                    <p:animEffect transition="in" filter="fade">
                                      <p:cBhvr>
                                        <p:cTn id="23" dur="500"/>
                                        <p:tgtEl>
                                          <p:spTgt spid="387079"/>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7080"/>
                                        </p:tgtEl>
                                        <p:attrNameLst>
                                          <p:attrName>style.visibility</p:attrName>
                                        </p:attrNameLst>
                                      </p:cBhvr>
                                      <p:to>
                                        <p:strVal val="visible"/>
                                      </p:to>
                                    </p:set>
                                    <p:animEffect transition="in" filter="fade">
                                      <p:cBhvr>
                                        <p:cTn id="27" dur="500"/>
                                        <p:tgtEl>
                                          <p:spTgt spid="387080"/>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7081"/>
                                        </p:tgtEl>
                                        <p:attrNameLst>
                                          <p:attrName>style.visibility</p:attrName>
                                        </p:attrNameLst>
                                      </p:cBhvr>
                                      <p:to>
                                        <p:strVal val="visible"/>
                                      </p:to>
                                    </p:set>
                                    <p:animEffect transition="in" filter="fade">
                                      <p:cBhvr>
                                        <p:cTn id="31" dur="500"/>
                                        <p:tgtEl>
                                          <p:spTgt spid="387081"/>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387091"/>
                                        </p:tgtEl>
                                        <p:attrNameLst>
                                          <p:attrName>style.visibility</p:attrName>
                                        </p:attrNameLst>
                                      </p:cBhvr>
                                      <p:to>
                                        <p:strVal val="visible"/>
                                      </p:to>
                                    </p:set>
                                    <p:animEffect transition="in" filter="fade">
                                      <p:cBhvr>
                                        <p:cTn id="35" dur="500"/>
                                        <p:tgtEl>
                                          <p:spTgt spid="387091"/>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387082"/>
                                        </p:tgtEl>
                                        <p:attrNameLst>
                                          <p:attrName>style.visibility</p:attrName>
                                        </p:attrNameLst>
                                      </p:cBhvr>
                                      <p:to>
                                        <p:strVal val="visible"/>
                                      </p:to>
                                    </p:set>
                                    <p:animEffect transition="in" filter="fade">
                                      <p:cBhvr>
                                        <p:cTn id="39" dur="500"/>
                                        <p:tgtEl>
                                          <p:spTgt spid="387082"/>
                                        </p:tgtEl>
                                      </p:cBhvr>
                                    </p:animEffect>
                                  </p:childTnLst>
                                </p:cTn>
                              </p:par>
                            </p:childTnLst>
                          </p:cTn>
                        </p:par>
                        <p:par>
                          <p:cTn id="40" fill="hold" nodeType="afterGroup">
                            <p:stCondLst>
                              <p:cond delay="4500"/>
                            </p:stCondLst>
                            <p:childTnLst>
                              <p:par>
                                <p:cTn id="41" presetID="10" presetClass="entr" presetSubtype="0" fill="hold" nodeType="afterEffect">
                                  <p:stCondLst>
                                    <p:cond delay="0"/>
                                  </p:stCondLst>
                                  <p:childTnLst>
                                    <p:set>
                                      <p:cBhvr>
                                        <p:cTn id="42" dur="1" fill="hold">
                                          <p:stCondLst>
                                            <p:cond delay="0"/>
                                          </p:stCondLst>
                                        </p:cTn>
                                        <p:tgtEl>
                                          <p:spTgt spid="387083"/>
                                        </p:tgtEl>
                                        <p:attrNameLst>
                                          <p:attrName>style.visibility</p:attrName>
                                        </p:attrNameLst>
                                      </p:cBhvr>
                                      <p:to>
                                        <p:strVal val="visible"/>
                                      </p:to>
                                    </p:set>
                                    <p:animEffect transition="in" filter="fade">
                                      <p:cBhvr>
                                        <p:cTn id="43" dur="500"/>
                                        <p:tgtEl>
                                          <p:spTgt spid="387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831C48A2-C1AE-4F24-816C-CFDA10E72104}"/>
              </a:ext>
            </a:extLst>
          </p:cNvPr>
          <p:cNvSpPr>
            <a:spLocks noGrp="1" noChangeArrowheads="1"/>
          </p:cNvSpPr>
          <p:nvPr>
            <p:ph type="title"/>
          </p:nvPr>
        </p:nvSpPr>
        <p:spPr>
          <a:xfrm>
            <a:off x="382588" y="228600"/>
            <a:ext cx="8380412" cy="384175"/>
          </a:xfrm>
        </p:spPr>
        <p:txBody>
          <a:bodyPr/>
          <a:lstStyle/>
          <a:p>
            <a:pPr eaLnBrk="1" hangingPunct="1"/>
            <a:r>
              <a:rPr lang="de-DE" altLang="en-US">
                <a:latin typeface="Calibri Light" panose="020F0302020204030204" pitchFamily="34" charset="0"/>
                <a:cs typeface="Calibri Light" panose="020F0302020204030204" pitchFamily="34" charset="0"/>
              </a:rPr>
              <a:t>Team System – Three-Tier Architecture</a:t>
            </a:r>
            <a:endParaRPr lang="en-US" altLang="en-US">
              <a:latin typeface="Calibri Light" panose="020F0302020204030204" pitchFamily="34" charset="0"/>
              <a:cs typeface="Calibri Light" panose="020F0302020204030204" pitchFamily="34" charset="0"/>
            </a:endParaRPr>
          </a:p>
        </p:txBody>
      </p:sp>
      <p:grpSp>
        <p:nvGrpSpPr>
          <p:cNvPr id="16387" name="Group 63">
            <a:extLst>
              <a:ext uri="{FF2B5EF4-FFF2-40B4-BE49-F238E27FC236}">
                <a16:creationId xmlns:a16="http://schemas.microsoft.com/office/drawing/2014/main" id="{D4C502C6-DD52-4806-908E-DA844517ACA2}"/>
              </a:ext>
            </a:extLst>
          </p:cNvPr>
          <p:cNvGrpSpPr>
            <a:grpSpLocks/>
          </p:cNvGrpSpPr>
          <p:nvPr/>
        </p:nvGrpSpPr>
        <p:grpSpPr bwMode="auto">
          <a:xfrm>
            <a:off x="641350" y="1376363"/>
            <a:ext cx="7861300" cy="4419600"/>
            <a:chOff x="324" y="624"/>
            <a:chExt cx="4952" cy="2784"/>
          </a:xfrm>
        </p:grpSpPr>
        <p:sp>
          <p:nvSpPr>
            <p:cNvPr id="16388" name="AutoShape 33">
              <a:extLst>
                <a:ext uri="{FF2B5EF4-FFF2-40B4-BE49-F238E27FC236}">
                  <a16:creationId xmlns:a16="http://schemas.microsoft.com/office/drawing/2014/main" id="{4971DBA7-C506-4711-B1DB-E750C99583B3}"/>
                </a:ext>
              </a:extLst>
            </p:cNvPr>
            <p:cNvSpPr>
              <a:spLocks noChangeArrowheads="1"/>
            </p:cNvSpPr>
            <p:nvPr/>
          </p:nvSpPr>
          <p:spPr bwMode="auto">
            <a:xfrm>
              <a:off x="324" y="1872"/>
              <a:ext cx="3460" cy="57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6389" name="AutoShape 34">
              <a:extLst>
                <a:ext uri="{FF2B5EF4-FFF2-40B4-BE49-F238E27FC236}">
                  <a16:creationId xmlns:a16="http://schemas.microsoft.com/office/drawing/2014/main" id="{F28D03AC-044B-40BE-93DB-CC02156BBEA5}"/>
                </a:ext>
              </a:extLst>
            </p:cNvPr>
            <p:cNvSpPr>
              <a:spLocks noChangeArrowheads="1"/>
            </p:cNvSpPr>
            <p:nvPr/>
          </p:nvSpPr>
          <p:spPr bwMode="auto">
            <a:xfrm>
              <a:off x="324" y="2832"/>
              <a:ext cx="3460" cy="576"/>
            </a:xfrm>
            <a:prstGeom prst="roundRect">
              <a:avLst>
                <a:gd name="adj" fmla="val 16667"/>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pSp>
          <p:nvGrpSpPr>
            <p:cNvPr id="16390" name="Group 55">
              <a:extLst>
                <a:ext uri="{FF2B5EF4-FFF2-40B4-BE49-F238E27FC236}">
                  <a16:creationId xmlns:a16="http://schemas.microsoft.com/office/drawing/2014/main" id="{55F4059D-3996-41EB-BC15-B5C5F95499EB}"/>
                </a:ext>
              </a:extLst>
            </p:cNvPr>
            <p:cNvGrpSpPr>
              <a:grpSpLocks/>
            </p:cNvGrpSpPr>
            <p:nvPr/>
          </p:nvGrpSpPr>
          <p:grpSpPr bwMode="auto">
            <a:xfrm>
              <a:off x="600" y="920"/>
              <a:ext cx="935" cy="420"/>
              <a:chOff x="600" y="920"/>
              <a:chExt cx="935" cy="420"/>
            </a:xfrm>
          </p:grpSpPr>
          <p:sp>
            <p:nvSpPr>
              <p:cNvPr id="16417" name="Text Box 8">
                <a:extLst>
                  <a:ext uri="{FF2B5EF4-FFF2-40B4-BE49-F238E27FC236}">
                    <a16:creationId xmlns:a16="http://schemas.microsoft.com/office/drawing/2014/main" id="{F4C12E35-CC0A-48FD-BECA-5AF3A76EB6A8}"/>
                  </a:ext>
                </a:extLst>
              </p:cNvPr>
              <p:cNvSpPr txBox="1">
                <a:spLocks noChangeArrowheads="1"/>
              </p:cNvSpPr>
              <p:nvPr/>
            </p:nvSpPr>
            <p:spPr bwMode="auto">
              <a:xfrm>
                <a:off x="1044" y="947"/>
                <a:ext cx="491" cy="3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a:latin typeface="Franklin Gothic Medium" panose="020B0603020102020204" pitchFamily="34" charset="0"/>
                    <a:cs typeface="Arial" panose="020B0604020202020204" pitchFamily="34" charset="0"/>
                  </a:rPr>
                  <a:t>Visual </a:t>
                </a:r>
                <a:endParaRPr lang="en-US" altLang="en-US">
                  <a:cs typeface="Arial" panose="020B0604020202020204" pitchFamily="34" charset="0"/>
                </a:endParaRPr>
              </a:p>
              <a:p>
                <a:pPr algn="ctr" eaLnBrk="1" hangingPunct="1"/>
                <a:r>
                  <a:rPr lang="en-US" altLang="en-US" sz="1600">
                    <a:latin typeface="Franklin Gothic Medium" panose="020B0603020102020204" pitchFamily="34" charset="0"/>
                    <a:cs typeface="Arial" panose="020B0604020202020204" pitchFamily="34" charset="0"/>
                  </a:rPr>
                  <a:t>Studio</a:t>
                </a:r>
                <a:endParaRPr lang="en-US" altLang="en-US"/>
              </a:p>
            </p:txBody>
          </p:sp>
          <p:pic>
            <p:nvPicPr>
              <p:cNvPr id="16418" name="Picture 9" descr="XP icon my computer">
                <a:extLst>
                  <a:ext uri="{FF2B5EF4-FFF2-40B4-BE49-F238E27FC236}">
                    <a16:creationId xmlns:a16="http://schemas.microsoft.com/office/drawing/2014/main" id="{442619C3-C943-43D8-BF90-B57C67409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 y="920"/>
                <a:ext cx="44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1" name="Group 56">
              <a:extLst>
                <a:ext uri="{FF2B5EF4-FFF2-40B4-BE49-F238E27FC236}">
                  <a16:creationId xmlns:a16="http://schemas.microsoft.com/office/drawing/2014/main" id="{E279ECC7-BB18-45AE-82DA-AB6DEEF6A668}"/>
                </a:ext>
              </a:extLst>
            </p:cNvPr>
            <p:cNvGrpSpPr>
              <a:grpSpLocks/>
            </p:cNvGrpSpPr>
            <p:nvPr/>
          </p:nvGrpSpPr>
          <p:grpSpPr bwMode="auto">
            <a:xfrm>
              <a:off x="1630" y="920"/>
              <a:ext cx="888" cy="420"/>
              <a:chOff x="1555" y="920"/>
              <a:chExt cx="888" cy="420"/>
            </a:xfrm>
          </p:grpSpPr>
          <p:sp>
            <p:nvSpPr>
              <p:cNvPr id="16415" name="Text Box 10">
                <a:extLst>
                  <a:ext uri="{FF2B5EF4-FFF2-40B4-BE49-F238E27FC236}">
                    <a16:creationId xmlns:a16="http://schemas.microsoft.com/office/drawing/2014/main" id="{534B0BF6-D4F4-4271-B213-DF27FDB81F35}"/>
                  </a:ext>
                </a:extLst>
              </p:cNvPr>
              <p:cNvSpPr txBox="1">
                <a:spLocks noChangeArrowheads="1"/>
              </p:cNvSpPr>
              <p:nvPr/>
            </p:nvSpPr>
            <p:spPr bwMode="auto">
              <a:xfrm>
                <a:off x="1951" y="1024"/>
                <a:ext cx="492" cy="2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a:latin typeface="Franklin Gothic Medium" panose="020B0603020102020204" pitchFamily="34" charset="0"/>
                    <a:cs typeface="Arial" panose="020B0604020202020204" pitchFamily="34" charset="0"/>
                  </a:rPr>
                  <a:t>Office</a:t>
                </a:r>
                <a:endParaRPr lang="en-US" altLang="en-US"/>
              </a:p>
            </p:txBody>
          </p:sp>
          <p:pic>
            <p:nvPicPr>
              <p:cNvPr id="16416" name="Picture 11" descr="XP icon my computer">
                <a:extLst>
                  <a:ext uri="{FF2B5EF4-FFF2-40B4-BE49-F238E27FC236}">
                    <a16:creationId xmlns:a16="http://schemas.microsoft.com/office/drawing/2014/main" id="{C3FF3DD7-5F25-4E48-ACE0-EAB44B7A4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920"/>
                <a:ext cx="44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2" name="Group 57">
              <a:extLst>
                <a:ext uri="{FF2B5EF4-FFF2-40B4-BE49-F238E27FC236}">
                  <a16:creationId xmlns:a16="http://schemas.microsoft.com/office/drawing/2014/main" id="{AF009E0E-0115-4291-934F-241570BD39B4}"/>
                </a:ext>
              </a:extLst>
            </p:cNvPr>
            <p:cNvGrpSpPr>
              <a:grpSpLocks/>
            </p:cNvGrpSpPr>
            <p:nvPr/>
          </p:nvGrpSpPr>
          <p:grpSpPr bwMode="auto">
            <a:xfrm>
              <a:off x="2613" y="920"/>
              <a:ext cx="888" cy="420"/>
              <a:chOff x="2613" y="920"/>
              <a:chExt cx="888" cy="420"/>
            </a:xfrm>
          </p:grpSpPr>
          <p:sp>
            <p:nvSpPr>
              <p:cNvPr id="16413" name="Text Box 12">
                <a:extLst>
                  <a:ext uri="{FF2B5EF4-FFF2-40B4-BE49-F238E27FC236}">
                    <a16:creationId xmlns:a16="http://schemas.microsoft.com/office/drawing/2014/main" id="{06C4F502-E4F9-4397-A1A5-7E877906DFD0}"/>
                  </a:ext>
                </a:extLst>
              </p:cNvPr>
              <p:cNvSpPr txBox="1">
                <a:spLocks noChangeArrowheads="1"/>
              </p:cNvSpPr>
              <p:nvPr/>
            </p:nvSpPr>
            <p:spPr bwMode="auto">
              <a:xfrm>
                <a:off x="3057" y="1024"/>
                <a:ext cx="444" cy="2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600">
                    <a:latin typeface="Franklin Gothic Medium" panose="020B0603020102020204" pitchFamily="34" charset="0"/>
                    <a:cs typeface="Arial" panose="020B0604020202020204" pitchFamily="34" charset="0"/>
                  </a:rPr>
                  <a:t>Other</a:t>
                </a:r>
                <a:endParaRPr lang="en-US" altLang="en-US"/>
              </a:p>
            </p:txBody>
          </p:sp>
          <p:pic>
            <p:nvPicPr>
              <p:cNvPr id="16414" name="Picture 13" descr="XP icon my computer">
                <a:extLst>
                  <a:ext uri="{FF2B5EF4-FFF2-40B4-BE49-F238E27FC236}">
                    <a16:creationId xmlns:a16="http://schemas.microsoft.com/office/drawing/2014/main" id="{25598078-B503-48C5-8B3F-FD4EB1D32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 y="920"/>
                <a:ext cx="44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3" name="Text Box 18">
              <a:extLst>
                <a:ext uri="{FF2B5EF4-FFF2-40B4-BE49-F238E27FC236}">
                  <a16:creationId xmlns:a16="http://schemas.microsoft.com/office/drawing/2014/main" id="{F71086FA-1F4D-4A8C-83B1-C50A6C394FAF}"/>
                </a:ext>
              </a:extLst>
            </p:cNvPr>
            <p:cNvSpPr txBox="1">
              <a:spLocks noChangeArrowheads="1"/>
            </p:cNvSpPr>
            <p:nvPr/>
          </p:nvSpPr>
          <p:spPr bwMode="auto">
            <a:xfrm>
              <a:off x="324" y="624"/>
              <a:ext cx="512" cy="16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Client Tier</a:t>
              </a:r>
              <a:endParaRPr lang="en-US" altLang="en-US"/>
            </a:p>
          </p:txBody>
        </p:sp>
        <p:sp>
          <p:nvSpPr>
            <p:cNvPr id="16394" name="Text Box 20">
              <a:extLst>
                <a:ext uri="{FF2B5EF4-FFF2-40B4-BE49-F238E27FC236}">
                  <a16:creationId xmlns:a16="http://schemas.microsoft.com/office/drawing/2014/main" id="{9D1A7375-437C-4BE3-812B-EFEADBF5DB09}"/>
                </a:ext>
              </a:extLst>
            </p:cNvPr>
            <p:cNvSpPr txBox="1">
              <a:spLocks noChangeArrowheads="1"/>
            </p:cNvSpPr>
            <p:nvPr/>
          </p:nvSpPr>
          <p:spPr bwMode="auto">
            <a:xfrm>
              <a:off x="324" y="2627"/>
              <a:ext cx="463" cy="16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Data Tier</a:t>
              </a:r>
              <a:endParaRPr lang="en-US" altLang="en-US"/>
            </a:p>
          </p:txBody>
        </p:sp>
        <p:sp>
          <p:nvSpPr>
            <p:cNvPr id="16395" name="Text Box 31">
              <a:extLst>
                <a:ext uri="{FF2B5EF4-FFF2-40B4-BE49-F238E27FC236}">
                  <a16:creationId xmlns:a16="http://schemas.microsoft.com/office/drawing/2014/main" id="{82DCF3FB-D46F-4D61-BD4C-1EF98E6BBF72}"/>
                </a:ext>
              </a:extLst>
            </p:cNvPr>
            <p:cNvSpPr txBox="1">
              <a:spLocks noChangeArrowheads="1"/>
            </p:cNvSpPr>
            <p:nvPr/>
          </p:nvSpPr>
          <p:spPr bwMode="auto">
            <a:xfrm>
              <a:off x="324" y="1664"/>
              <a:ext cx="725" cy="16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cs typeface="Arial" panose="020B0604020202020204" pitchFamily="34" charset="0"/>
                </a:rPr>
                <a:t>Application Tier</a:t>
              </a:r>
              <a:endParaRPr lang="en-US" altLang="en-US"/>
            </a:p>
          </p:txBody>
        </p:sp>
        <p:sp>
          <p:nvSpPr>
            <p:cNvPr id="16396" name="AutoShape 32">
              <a:extLst>
                <a:ext uri="{FF2B5EF4-FFF2-40B4-BE49-F238E27FC236}">
                  <a16:creationId xmlns:a16="http://schemas.microsoft.com/office/drawing/2014/main" id="{495D018C-F831-4610-92AF-327045BA91DD}"/>
                </a:ext>
              </a:extLst>
            </p:cNvPr>
            <p:cNvSpPr>
              <a:spLocks noChangeArrowheads="1"/>
            </p:cNvSpPr>
            <p:nvPr/>
          </p:nvSpPr>
          <p:spPr bwMode="auto">
            <a:xfrm>
              <a:off x="324" y="816"/>
              <a:ext cx="3460" cy="576"/>
            </a:xfrm>
            <a:prstGeom prst="roundRect">
              <a:avLst>
                <a:gd name="adj" fmla="val 16667"/>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6397" name="Line 35">
              <a:extLst>
                <a:ext uri="{FF2B5EF4-FFF2-40B4-BE49-F238E27FC236}">
                  <a16:creationId xmlns:a16="http://schemas.microsoft.com/office/drawing/2014/main" id="{3632B25A-6659-4F87-852A-CEC6F7F1A73E}"/>
                </a:ext>
              </a:extLst>
            </p:cNvPr>
            <p:cNvSpPr>
              <a:spLocks noChangeShapeType="1"/>
            </p:cNvSpPr>
            <p:nvPr/>
          </p:nvSpPr>
          <p:spPr bwMode="auto">
            <a:xfrm>
              <a:off x="2054" y="1488"/>
              <a:ext cx="0" cy="336"/>
            </a:xfrm>
            <a:prstGeom prst="line">
              <a:avLst/>
            </a:prstGeom>
            <a:noFill/>
            <a:ln w="381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8" name="Line 36">
              <a:extLst>
                <a:ext uri="{FF2B5EF4-FFF2-40B4-BE49-F238E27FC236}">
                  <a16:creationId xmlns:a16="http://schemas.microsoft.com/office/drawing/2014/main" id="{2781D17E-B12C-4F07-93C1-F4E154F3C61D}"/>
                </a:ext>
              </a:extLst>
            </p:cNvPr>
            <p:cNvSpPr>
              <a:spLocks noChangeShapeType="1"/>
            </p:cNvSpPr>
            <p:nvPr/>
          </p:nvSpPr>
          <p:spPr bwMode="auto">
            <a:xfrm>
              <a:off x="2054" y="2544"/>
              <a:ext cx="0" cy="240"/>
            </a:xfrm>
            <a:prstGeom prst="line">
              <a:avLst/>
            </a:prstGeom>
            <a:noFill/>
            <a:ln w="381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399" name="Group 59">
              <a:extLst>
                <a:ext uri="{FF2B5EF4-FFF2-40B4-BE49-F238E27FC236}">
                  <a16:creationId xmlns:a16="http://schemas.microsoft.com/office/drawing/2014/main" id="{4A5530EA-BAA4-4A55-B896-90D5D0292E83}"/>
                </a:ext>
              </a:extLst>
            </p:cNvPr>
            <p:cNvGrpSpPr>
              <a:grpSpLocks/>
            </p:cNvGrpSpPr>
            <p:nvPr/>
          </p:nvGrpSpPr>
          <p:grpSpPr bwMode="auto">
            <a:xfrm>
              <a:off x="2452" y="2931"/>
              <a:ext cx="720" cy="408"/>
              <a:chOff x="2814" y="2931"/>
              <a:chExt cx="720" cy="408"/>
            </a:xfrm>
          </p:grpSpPr>
          <p:grpSp>
            <p:nvGrpSpPr>
              <p:cNvPr id="16409" name="Group 27">
                <a:extLst>
                  <a:ext uri="{FF2B5EF4-FFF2-40B4-BE49-F238E27FC236}">
                    <a16:creationId xmlns:a16="http://schemas.microsoft.com/office/drawing/2014/main" id="{1E15E041-AE82-48DC-BE9E-172E9FE79BE2}"/>
                  </a:ext>
                </a:extLst>
              </p:cNvPr>
              <p:cNvGrpSpPr>
                <a:grpSpLocks/>
              </p:cNvGrpSpPr>
              <p:nvPr/>
            </p:nvGrpSpPr>
            <p:grpSpPr bwMode="auto">
              <a:xfrm>
                <a:off x="2844" y="2931"/>
                <a:ext cx="661" cy="408"/>
                <a:chOff x="3744" y="3744"/>
                <a:chExt cx="341" cy="253"/>
              </a:xfrm>
            </p:grpSpPr>
            <p:sp>
              <p:nvSpPr>
                <p:cNvPr id="16411" name="Freeform 28">
                  <a:extLst>
                    <a:ext uri="{FF2B5EF4-FFF2-40B4-BE49-F238E27FC236}">
                      <a16:creationId xmlns:a16="http://schemas.microsoft.com/office/drawing/2014/main" id="{335E46BD-CE55-4984-9841-D1E33648132A}"/>
                    </a:ext>
                  </a:extLst>
                </p:cNvPr>
                <p:cNvSpPr>
                  <a:spLocks/>
                </p:cNvSpPr>
                <p:nvPr/>
              </p:nvSpPr>
              <p:spPr bwMode="auto">
                <a:xfrm>
                  <a:off x="3744" y="3744"/>
                  <a:ext cx="341" cy="253"/>
                </a:xfrm>
                <a:custGeom>
                  <a:avLst/>
                  <a:gdLst>
                    <a:gd name="T0" fmla="*/ 0 w 2150"/>
                    <a:gd name="T1" fmla="*/ 5 h 1598"/>
                    <a:gd name="T2" fmla="*/ 4 w 2150"/>
                    <a:gd name="T3" fmla="*/ 6 h 1598"/>
                    <a:gd name="T4" fmla="*/ 9 w 2150"/>
                    <a:gd name="T5" fmla="*/ 5 h 1598"/>
                    <a:gd name="T6" fmla="*/ 9 w 2150"/>
                    <a:gd name="T7" fmla="*/ 5 h 1598"/>
                    <a:gd name="T8" fmla="*/ 9 w 2150"/>
                    <a:gd name="T9" fmla="*/ 1 h 1598"/>
                    <a:gd name="T10" fmla="*/ 4 w 2150"/>
                    <a:gd name="T11" fmla="*/ 0 h 1598"/>
                    <a:gd name="T12" fmla="*/ 0 w 2150"/>
                    <a:gd name="T13" fmla="*/ 1 h 1598"/>
                    <a:gd name="T14" fmla="*/ 0 w 2150"/>
                    <a:gd name="T15" fmla="*/ 1 h 1598"/>
                    <a:gd name="T16" fmla="*/ 0 w 2150"/>
                    <a:gd name="T17" fmla="*/ 5 h 15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0" h="1598">
                      <a:moveTo>
                        <a:pt x="0" y="1348"/>
                      </a:moveTo>
                      <a:cubicBezTo>
                        <a:pt x="0" y="1486"/>
                        <a:pt x="481" y="1598"/>
                        <a:pt x="1075" y="1598"/>
                      </a:cubicBezTo>
                      <a:cubicBezTo>
                        <a:pt x="1669" y="1598"/>
                        <a:pt x="2150" y="1486"/>
                        <a:pt x="2150" y="1348"/>
                      </a:cubicBezTo>
                      <a:cubicBezTo>
                        <a:pt x="2150" y="1348"/>
                        <a:pt x="2150" y="1348"/>
                        <a:pt x="2150" y="1348"/>
                      </a:cubicBezTo>
                      <a:lnTo>
                        <a:pt x="2150" y="250"/>
                      </a:lnTo>
                      <a:cubicBezTo>
                        <a:pt x="2150" y="112"/>
                        <a:pt x="1669" y="0"/>
                        <a:pt x="1075" y="0"/>
                      </a:cubicBezTo>
                      <a:cubicBezTo>
                        <a:pt x="481" y="0"/>
                        <a:pt x="0" y="112"/>
                        <a:pt x="0" y="250"/>
                      </a:cubicBezTo>
                      <a:lnTo>
                        <a:pt x="0" y="1348"/>
                      </a:lnTo>
                      <a:close/>
                    </a:path>
                  </a:pathLst>
                </a:custGeom>
                <a:solidFill>
                  <a:schemeClr val="tx2"/>
                </a:solidFill>
                <a:ln w="3175">
                  <a:solidFill>
                    <a:srgbClr val="000000"/>
                  </a:solidFill>
                  <a:miter lim="800000"/>
                  <a:headEnd/>
                  <a:tailEnd/>
                </a:ln>
              </p:spPr>
              <p:txBody>
                <a:bodyPr/>
                <a:lstStyle/>
                <a:p>
                  <a:endParaRPr lang="en-US"/>
                </a:p>
              </p:txBody>
            </p:sp>
            <p:sp>
              <p:nvSpPr>
                <p:cNvPr id="16412" name="Oval 29">
                  <a:extLst>
                    <a:ext uri="{FF2B5EF4-FFF2-40B4-BE49-F238E27FC236}">
                      <a16:creationId xmlns:a16="http://schemas.microsoft.com/office/drawing/2014/main" id="{D4104875-AF0C-4073-A57B-2A5C928FD162}"/>
                    </a:ext>
                  </a:extLst>
                </p:cNvPr>
                <p:cNvSpPr>
                  <a:spLocks noChangeArrowheads="1"/>
                </p:cNvSpPr>
                <p:nvPr/>
              </p:nvSpPr>
              <p:spPr bwMode="auto">
                <a:xfrm>
                  <a:off x="3744" y="3744"/>
                  <a:ext cx="341" cy="79"/>
                </a:xfrm>
                <a:prstGeom prst="ellipse">
                  <a:avLst/>
                </a:prstGeom>
                <a:solidFill>
                  <a:schemeClr val="tx2"/>
                </a:solidFill>
                <a:ln w="0">
                  <a:solidFill>
                    <a:srgbClr val="000000"/>
                  </a:solidFill>
                  <a:round/>
                  <a:headEnd/>
                  <a:tailEnd/>
                </a:ln>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pSp>
          <p:sp>
            <p:nvSpPr>
              <p:cNvPr id="16410" name="Text Box 30">
                <a:extLst>
                  <a:ext uri="{FF2B5EF4-FFF2-40B4-BE49-F238E27FC236}">
                    <a16:creationId xmlns:a16="http://schemas.microsoft.com/office/drawing/2014/main" id="{1965F795-BDFB-4366-8A1B-41C514695997}"/>
                  </a:ext>
                </a:extLst>
              </p:cNvPr>
              <p:cNvSpPr txBox="1">
                <a:spLocks noChangeArrowheads="1"/>
              </p:cNvSpPr>
              <p:nvPr/>
            </p:nvSpPr>
            <p:spPr bwMode="auto">
              <a:xfrm>
                <a:off x="2814" y="3043"/>
                <a:ext cx="720" cy="19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50000"/>
                  </a:spcBef>
                </a:pPr>
                <a:r>
                  <a:rPr lang="en-US" altLang="en-US" sz="1400">
                    <a:solidFill>
                      <a:schemeClr val="bg2"/>
                    </a:solidFill>
                    <a:latin typeface="Tahoma" panose="020B0604030504040204" pitchFamily="34" charset="0"/>
                    <a:cs typeface="Tahoma" panose="020B0604030504040204" pitchFamily="34" charset="0"/>
                  </a:rPr>
                  <a:t>Warehouse</a:t>
                </a:r>
                <a:endParaRPr lang="en-US" altLang="en-US">
                  <a:solidFill>
                    <a:schemeClr val="bg2"/>
                  </a:solidFill>
                </a:endParaRPr>
              </a:p>
            </p:txBody>
          </p:sp>
        </p:grpSp>
        <p:sp>
          <p:nvSpPr>
            <p:cNvPr id="16400" name="Rectangle 46">
              <a:extLst>
                <a:ext uri="{FF2B5EF4-FFF2-40B4-BE49-F238E27FC236}">
                  <a16:creationId xmlns:a16="http://schemas.microsoft.com/office/drawing/2014/main" id="{5344E6AB-6741-45BB-8673-A3FBFB6D366A}"/>
                </a:ext>
              </a:extLst>
            </p:cNvPr>
            <p:cNvSpPr>
              <a:spLocks noChangeArrowheads="1"/>
            </p:cNvSpPr>
            <p:nvPr/>
          </p:nvSpPr>
          <p:spPr bwMode="auto">
            <a:xfrm>
              <a:off x="2322" y="2007"/>
              <a:ext cx="979" cy="336"/>
            </a:xfrm>
            <a:prstGeom prst="rect">
              <a:avLst/>
            </a:prstGeom>
            <a:solidFill>
              <a:schemeClr val="tx2"/>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chemeClr val="bg2"/>
                  </a:solidFill>
                  <a:latin typeface="Tahoma" panose="020B0604030504040204" pitchFamily="34" charset="0"/>
                  <a:cs typeface="Tahoma" panose="020B0604030504040204" pitchFamily="34" charset="0"/>
                </a:rPr>
                <a:t>TFS Data </a:t>
              </a:r>
              <a:endParaRPr lang="en-US" altLang="en-US">
                <a:cs typeface="Arial" panose="020B0604020202020204" pitchFamily="34" charset="0"/>
              </a:endParaRPr>
            </a:p>
            <a:p>
              <a:pPr algn="ctr" eaLnBrk="1" hangingPunct="1"/>
              <a:r>
                <a:rPr lang="en-US" altLang="en-US" sz="1400">
                  <a:solidFill>
                    <a:schemeClr val="bg2"/>
                  </a:solidFill>
                  <a:latin typeface="Tahoma" panose="020B0604030504040204" pitchFamily="34" charset="0"/>
                  <a:cs typeface="Tahoma" panose="020B0604030504040204" pitchFamily="34" charset="0"/>
                </a:rPr>
                <a:t>Services</a:t>
              </a:r>
              <a:endParaRPr lang="en-US" altLang="en-US"/>
            </a:p>
          </p:txBody>
        </p:sp>
        <p:sp>
          <p:nvSpPr>
            <p:cNvPr id="16401" name="Rectangle 14">
              <a:extLst>
                <a:ext uri="{FF2B5EF4-FFF2-40B4-BE49-F238E27FC236}">
                  <a16:creationId xmlns:a16="http://schemas.microsoft.com/office/drawing/2014/main" id="{CC03E56F-4520-44AC-9835-923B02AECD62}"/>
                </a:ext>
              </a:extLst>
            </p:cNvPr>
            <p:cNvSpPr>
              <a:spLocks noChangeArrowheads="1"/>
            </p:cNvSpPr>
            <p:nvPr/>
          </p:nvSpPr>
          <p:spPr bwMode="auto">
            <a:xfrm>
              <a:off x="807" y="2007"/>
              <a:ext cx="979" cy="336"/>
            </a:xfrm>
            <a:prstGeom prst="rect">
              <a:avLst/>
            </a:prstGeom>
            <a:solidFill>
              <a:schemeClr val="tx2"/>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rgbClr val="333333"/>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a:solidFill>
                    <a:schemeClr val="bg2"/>
                  </a:solidFill>
                  <a:latin typeface="Tahoma" panose="020B0604030504040204" pitchFamily="34" charset="0"/>
                  <a:cs typeface="Tahoma" panose="020B0604030504040204" pitchFamily="34" charset="0"/>
                </a:rPr>
                <a:t>TFS Integration </a:t>
              </a:r>
              <a:endParaRPr lang="en-US" altLang="en-US">
                <a:cs typeface="Arial" panose="020B0604020202020204" pitchFamily="34" charset="0"/>
              </a:endParaRPr>
            </a:p>
            <a:p>
              <a:pPr algn="ctr" eaLnBrk="1" hangingPunct="1"/>
              <a:r>
                <a:rPr lang="en-US" altLang="en-US" sz="1400">
                  <a:solidFill>
                    <a:schemeClr val="bg2"/>
                  </a:solidFill>
                  <a:latin typeface="Tahoma" panose="020B0604030504040204" pitchFamily="34" charset="0"/>
                  <a:cs typeface="Tahoma" panose="020B0604030504040204" pitchFamily="34" charset="0"/>
                </a:rPr>
                <a:t>Services</a:t>
              </a:r>
              <a:endParaRPr lang="en-US" altLang="en-US"/>
            </a:p>
          </p:txBody>
        </p:sp>
        <p:grpSp>
          <p:nvGrpSpPr>
            <p:cNvPr id="16402" name="Group 58">
              <a:extLst>
                <a:ext uri="{FF2B5EF4-FFF2-40B4-BE49-F238E27FC236}">
                  <a16:creationId xmlns:a16="http://schemas.microsoft.com/office/drawing/2014/main" id="{643A54B0-C549-41C7-AAA5-4E39BD90062B}"/>
                </a:ext>
              </a:extLst>
            </p:cNvPr>
            <p:cNvGrpSpPr>
              <a:grpSpLocks/>
            </p:cNvGrpSpPr>
            <p:nvPr/>
          </p:nvGrpSpPr>
          <p:grpSpPr bwMode="auto">
            <a:xfrm>
              <a:off x="937" y="2915"/>
              <a:ext cx="720" cy="408"/>
              <a:chOff x="1049" y="2915"/>
              <a:chExt cx="720" cy="408"/>
            </a:xfrm>
          </p:grpSpPr>
          <p:grpSp>
            <p:nvGrpSpPr>
              <p:cNvPr id="16405" name="Group 48">
                <a:extLst>
                  <a:ext uri="{FF2B5EF4-FFF2-40B4-BE49-F238E27FC236}">
                    <a16:creationId xmlns:a16="http://schemas.microsoft.com/office/drawing/2014/main" id="{1A9C7C92-4CCC-4D70-B21C-C0576D852CC4}"/>
                  </a:ext>
                </a:extLst>
              </p:cNvPr>
              <p:cNvGrpSpPr>
                <a:grpSpLocks/>
              </p:cNvGrpSpPr>
              <p:nvPr/>
            </p:nvGrpSpPr>
            <p:grpSpPr bwMode="auto">
              <a:xfrm>
                <a:off x="1079" y="2915"/>
                <a:ext cx="661" cy="408"/>
                <a:chOff x="3744" y="3744"/>
                <a:chExt cx="341" cy="253"/>
              </a:xfrm>
            </p:grpSpPr>
            <p:sp>
              <p:nvSpPr>
                <p:cNvPr id="16407" name="Freeform 49">
                  <a:extLst>
                    <a:ext uri="{FF2B5EF4-FFF2-40B4-BE49-F238E27FC236}">
                      <a16:creationId xmlns:a16="http://schemas.microsoft.com/office/drawing/2014/main" id="{CB6A709B-ECF1-4DB8-ADDB-819F5C1E81B0}"/>
                    </a:ext>
                  </a:extLst>
                </p:cNvPr>
                <p:cNvSpPr>
                  <a:spLocks/>
                </p:cNvSpPr>
                <p:nvPr/>
              </p:nvSpPr>
              <p:spPr bwMode="auto">
                <a:xfrm>
                  <a:off x="3744" y="3744"/>
                  <a:ext cx="341" cy="253"/>
                </a:xfrm>
                <a:custGeom>
                  <a:avLst/>
                  <a:gdLst>
                    <a:gd name="T0" fmla="*/ 0 w 2150"/>
                    <a:gd name="T1" fmla="*/ 5 h 1598"/>
                    <a:gd name="T2" fmla="*/ 4 w 2150"/>
                    <a:gd name="T3" fmla="*/ 6 h 1598"/>
                    <a:gd name="T4" fmla="*/ 9 w 2150"/>
                    <a:gd name="T5" fmla="*/ 5 h 1598"/>
                    <a:gd name="T6" fmla="*/ 9 w 2150"/>
                    <a:gd name="T7" fmla="*/ 5 h 1598"/>
                    <a:gd name="T8" fmla="*/ 9 w 2150"/>
                    <a:gd name="T9" fmla="*/ 1 h 1598"/>
                    <a:gd name="T10" fmla="*/ 4 w 2150"/>
                    <a:gd name="T11" fmla="*/ 0 h 1598"/>
                    <a:gd name="T12" fmla="*/ 0 w 2150"/>
                    <a:gd name="T13" fmla="*/ 1 h 1598"/>
                    <a:gd name="T14" fmla="*/ 0 w 2150"/>
                    <a:gd name="T15" fmla="*/ 1 h 1598"/>
                    <a:gd name="T16" fmla="*/ 0 w 2150"/>
                    <a:gd name="T17" fmla="*/ 5 h 15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0" h="1598">
                      <a:moveTo>
                        <a:pt x="0" y="1348"/>
                      </a:moveTo>
                      <a:cubicBezTo>
                        <a:pt x="0" y="1486"/>
                        <a:pt x="481" y="1598"/>
                        <a:pt x="1075" y="1598"/>
                      </a:cubicBezTo>
                      <a:cubicBezTo>
                        <a:pt x="1669" y="1598"/>
                        <a:pt x="2150" y="1486"/>
                        <a:pt x="2150" y="1348"/>
                      </a:cubicBezTo>
                      <a:cubicBezTo>
                        <a:pt x="2150" y="1348"/>
                        <a:pt x="2150" y="1348"/>
                        <a:pt x="2150" y="1348"/>
                      </a:cubicBezTo>
                      <a:lnTo>
                        <a:pt x="2150" y="250"/>
                      </a:lnTo>
                      <a:cubicBezTo>
                        <a:pt x="2150" y="112"/>
                        <a:pt x="1669" y="0"/>
                        <a:pt x="1075" y="0"/>
                      </a:cubicBezTo>
                      <a:cubicBezTo>
                        <a:pt x="481" y="0"/>
                        <a:pt x="0" y="112"/>
                        <a:pt x="0" y="250"/>
                      </a:cubicBezTo>
                      <a:lnTo>
                        <a:pt x="0" y="1348"/>
                      </a:lnTo>
                      <a:close/>
                    </a:path>
                  </a:pathLst>
                </a:custGeom>
                <a:solidFill>
                  <a:schemeClr val="tx2"/>
                </a:solidFill>
                <a:ln w="3175">
                  <a:solidFill>
                    <a:srgbClr val="000000"/>
                  </a:solidFill>
                  <a:miter lim="800000"/>
                  <a:headEnd/>
                  <a:tailEnd/>
                </a:ln>
              </p:spPr>
              <p:txBody>
                <a:bodyPr/>
                <a:lstStyle/>
                <a:p>
                  <a:endParaRPr lang="en-US"/>
                </a:p>
              </p:txBody>
            </p:sp>
            <p:sp>
              <p:nvSpPr>
                <p:cNvPr id="16408" name="Oval 50">
                  <a:extLst>
                    <a:ext uri="{FF2B5EF4-FFF2-40B4-BE49-F238E27FC236}">
                      <a16:creationId xmlns:a16="http://schemas.microsoft.com/office/drawing/2014/main" id="{3A304A80-051F-4EDF-9139-026113DAAB89}"/>
                    </a:ext>
                  </a:extLst>
                </p:cNvPr>
                <p:cNvSpPr>
                  <a:spLocks noChangeArrowheads="1"/>
                </p:cNvSpPr>
                <p:nvPr/>
              </p:nvSpPr>
              <p:spPr bwMode="auto">
                <a:xfrm>
                  <a:off x="3744" y="3744"/>
                  <a:ext cx="341" cy="79"/>
                </a:xfrm>
                <a:prstGeom prst="ellipse">
                  <a:avLst/>
                </a:prstGeom>
                <a:solidFill>
                  <a:schemeClr val="tx2"/>
                </a:solidFill>
                <a:ln w="0">
                  <a:solidFill>
                    <a:srgbClr val="000000"/>
                  </a:solidFill>
                  <a:round/>
                  <a:headEnd/>
                  <a:tailEnd/>
                </a:ln>
              </p:spPr>
              <p:txBody>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grpSp>
          <p:sp>
            <p:nvSpPr>
              <p:cNvPr id="16406" name="Text Box 51">
                <a:extLst>
                  <a:ext uri="{FF2B5EF4-FFF2-40B4-BE49-F238E27FC236}">
                    <a16:creationId xmlns:a16="http://schemas.microsoft.com/office/drawing/2014/main" id="{4515DFD7-A804-490B-9972-775D21A40B6D}"/>
                  </a:ext>
                </a:extLst>
              </p:cNvPr>
              <p:cNvSpPr txBox="1">
                <a:spLocks noChangeArrowheads="1"/>
              </p:cNvSpPr>
              <p:nvPr/>
            </p:nvSpPr>
            <p:spPr bwMode="auto">
              <a:xfrm>
                <a:off x="1049" y="3027"/>
                <a:ext cx="720" cy="19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rgbClr val="333333"/>
                      </a:outerShdw>
                    </a:effectLst>
                  </a14:hiddenEffects>
                </a:ext>
              </a:extLst>
            </p:spPr>
            <p:txBody>
              <a:bodyPr>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spcBef>
                    <a:spcPct val="50000"/>
                  </a:spcBef>
                </a:pPr>
                <a:r>
                  <a:rPr lang="en-US" altLang="en-US" sz="1400">
                    <a:solidFill>
                      <a:schemeClr val="bg2"/>
                    </a:solidFill>
                    <a:latin typeface="Tahoma" panose="020B0604030504040204" pitchFamily="34" charset="0"/>
                    <a:cs typeface="Tahoma" panose="020B0604030504040204" pitchFamily="34" charset="0"/>
                  </a:rPr>
                  <a:t>Database</a:t>
                </a:r>
                <a:endParaRPr lang="en-US" altLang="en-US">
                  <a:solidFill>
                    <a:schemeClr val="bg2"/>
                  </a:solidFill>
                </a:endParaRPr>
              </a:p>
            </p:txBody>
          </p:sp>
        </p:grpSp>
        <p:sp>
          <p:nvSpPr>
            <p:cNvPr id="16403" name="AutoShape 52">
              <a:extLst>
                <a:ext uri="{FF2B5EF4-FFF2-40B4-BE49-F238E27FC236}">
                  <a16:creationId xmlns:a16="http://schemas.microsoft.com/office/drawing/2014/main" id="{ECCA40DD-BF82-4F37-ADD6-8915E8A75B85}"/>
                </a:ext>
              </a:extLst>
            </p:cNvPr>
            <p:cNvSpPr>
              <a:spLocks/>
            </p:cNvSpPr>
            <p:nvPr/>
          </p:nvSpPr>
          <p:spPr bwMode="auto">
            <a:xfrm>
              <a:off x="3904" y="1664"/>
              <a:ext cx="208" cy="1744"/>
            </a:xfrm>
            <a:prstGeom prst="rightBrace">
              <a:avLst>
                <a:gd name="adj1" fmla="val 69872"/>
                <a:gd name="adj2" fmla="val 50000"/>
              </a:avLst>
            </a:prstGeom>
            <a:noFill/>
            <a:ln w="889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422965" name="Text Box 53">
              <a:extLst>
                <a:ext uri="{FF2B5EF4-FFF2-40B4-BE49-F238E27FC236}">
                  <a16:creationId xmlns:a16="http://schemas.microsoft.com/office/drawing/2014/main" id="{3251926A-3316-4270-86A3-4B7776A7D8EF}"/>
                </a:ext>
              </a:extLst>
            </p:cNvPr>
            <p:cNvSpPr txBox="1">
              <a:spLocks noChangeArrowheads="1"/>
            </p:cNvSpPr>
            <p:nvPr/>
          </p:nvSpPr>
          <p:spPr bwMode="auto">
            <a:xfrm>
              <a:off x="4164" y="2209"/>
              <a:ext cx="1112" cy="748"/>
            </a:xfrm>
            <a:prstGeom prst="rect">
              <a:avLst/>
            </a:prstGeom>
            <a:noFill/>
            <a:ln>
              <a:noFill/>
            </a:ln>
            <a:effectLst/>
            <a:extLst>
              <a:ext uri="{909E8E84-426E-40DD-AFC4-6F175D3DCCD1}">
                <a14:hiddenFill xmlns:a14="http://schemas.microsoft.com/office/drawing/2010/main">
                  <a:gradFill rotWithShape="0">
                    <a:gsLst>
                      <a:gs pos="0">
                        <a:schemeClr val="folHlink">
                          <a:gamma/>
                          <a:shade val="54118"/>
                          <a:invGamma/>
                        </a:schemeClr>
                      </a:gs>
                      <a:gs pos="50000">
                        <a:schemeClr val="folHlink"/>
                      </a:gs>
                      <a:gs pos="100000">
                        <a:schemeClr val="folHlink">
                          <a:gamma/>
                          <a:shade val="54118"/>
                          <a:invGamma/>
                        </a:schemeClr>
                      </a:gs>
                    </a:gsLst>
                    <a:lin ang="2700000" scaled="1"/>
                  </a:gra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de-DE" altLang="en-US" sz="2400">
                  <a:ea typeface="ヒラギノ角ゴ Pro W3" pitchFamily="124" charset="-128"/>
                  <a:cs typeface="+mn-cs"/>
                </a:rPr>
                <a:t>Team</a:t>
              </a:r>
              <a:br>
                <a:rPr lang="de-DE" altLang="en-US" sz="2400">
                  <a:ea typeface="ヒラギノ角ゴ Pro W3" pitchFamily="124" charset="-128"/>
                  <a:cs typeface="+mn-cs"/>
                </a:rPr>
              </a:br>
              <a:r>
                <a:rPr lang="de-DE" altLang="en-US" sz="2400">
                  <a:ea typeface="ヒラギノ角ゴ Pro W3" pitchFamily="124" charset="-128"/>
                  <a:cs typeface="+mn-cs"/>
                </a:rPr>
                <a:t>Foundation</a:t>
              </a:r>
              <a:br>
                <a:rPr lang="de-DE" altLang="en-US" sz="2400">
                  <a:ea typeface="ヒラギノ角ゴ Pro W3" pitchFamily="124" charset="-128"/>
                  <a:cs typeface="+mn-cs"/>
                </a:rPr>
              </a:br>
              <a:r>
                <a:rPr lang="de-DE" altLang="en-US" sz="2400">
                  <a:ea typeface="ヒラギノ角ゴ Pro W3" pitchFamily="124" charset="-128"/>
                  <a:cs typeface="+mn-cs"/>
                </a:rPr>
                <a:t>Server</a:t>
              </a:r>
              <a:endParaRPr lang="en-US" altLang="en-US" sz="2400">
                <a:ea typeface="ヒラギノ角ゴ Pro W3" pitchFamily="124" charset="-128"/>
                <a:cs typeface="+mn-cs"/>
              </a:endParaRP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1BB9792-287C-4DB5-BA2D-C66F12A705F6}"/>
              </a:ext>
            </a:extLst>
          </p:cNvPr>
          <p:cNvSpPr>
            <a:spLocks noGrp="1" noChangeArrowheads="1"/>
          </p:cNvSpPr>
          <p:nvPr>
            <p:ph type="title"/>
          </p:nvPr>
        </p:nvSpPr>
        <p:spPr>
          <a:xfrm>
            <a:off x="382588" y="228600"/>
            <a:ext cx="8380412" cy="384175"/>
          </a:xfrm>
        </p:spPr>
        <p:txBody>
          <a:bodyPr/>
          <a:lstStyle/>
          <a:p>
            <a:pPr eaLnBrk="1" hangingPunct="1"/>
            <a:r>
              <a:rPr lang="de-DE" altLang="en-US">
                <a:latin typeface="Calibri Light" panose="020F0302020204030204" pitchFamily="34" charset="0"/>
                <a:cs typeface="Calibri Light" panose="020F0302020204030204" pitchFamily="34" charset="0"/>
              </a:rPr>
              <a:t>Team Foundation Server – Functional Architecture</a:t>
            </a:r>
            <a:endParaRPr lang="en-US" altLang="en-US">
              <a:latin typeface="Calibri Light" panose="020F0302020204030204" pitchFamily="34" charset="0"/>
              <a:cs typeface="Calibri Light" panose="020F0302020204030204" pitchFamily="34" charset="0"/>
            </a:endParaRPr>
          </a:p>
        </p:txBody>
      </p:sp>
      <p:sp>
        <p:nvSpPr>
          <p:cNvPr id="17411" name="AutoShape 142">
            <a:extLst>
              <a:ext uri="{FF2B5EF4-FFF2-40B4-BE49-F238E27FC236}">
                <a16:creationId xmlns:a16="http://schemas.microsoft.com/office/drawing/2014/main" id="{5083AD39-11AF-4C0A-A093-3D1FBF3F8381}"/>
              </a:ext>
            </a:extLst>
          </p:cNvPr>
          <p:cNvSpPr>
            <a:spLocks noChangeArrowheads="1"/>
          </p:cNvSpPr>
          <p:nvPr/>
        </p:nvSpPr>
        <p:spPr bwMode="auto">
          <a:xfrm>
            <a:off x="457200" y="2559050"/>
            <a:ext cx="5486400" cy="2463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7412" name="Text Box 143">
            <a:extLst>
              <a:ext uri="{FF2B5EF4-FFF2-40B4-BE49-F238E27FC236}">
                <a16:creationId xmlns:a16="http://schemas.microsoft.com/office/drawing/2014/main" id="{38A84F58-EB53-4A47-BFEB-F1AD0FE93EA3}"/>
              </a:ext>
            </a:extLst>
          </p:cNvPr>
          <p:cNvSpPr txBox="1">
            <a:spLocks noChangeArrowheads="1"/>
          </p:cNvSpPr>
          <p:nvPr/>
        </p:nvSpPr>
        <p:spPr bwMode="auto">
          <a:xfrm>
            <a:off x="609600" y="4006850"/>
            <a:ext cx="2871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Team Foundation Data Services</a:t>
            </a:r>
          </a:p>
        </p:txBody>
      </p:sp>
      <p:sp>
        <p:nvSpPr>
          <p:cNvPr id="17413" name="Line 144">
            <a:extLst>
              <a:ext uri="{FF2B5EF4-FFF2-40B4-BE49-F238E27FC236}">
                <a16:creationId xmlns:a16="http://schemas.microsoft.com/office/drawing/2014/main" id="{60FC50E3-08BD-49E9-A3CE-CB34BE070D4B}"/>
              </a:ext>
            </a:extLst>
          </p:cNvPr>
          <p:cNvSpPr>
            <a:spLocks noChangeShapeType="1"/>
          </p:cNvSpPr>
          <p:nvPr/>
        </p:nvSpPr>
        <p:spPr bwMode="auto">
          <a:xfrm>
            <a:off x="3200400" y="5029200"/>
            <a:ext cx="0" cy="3810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4" name="Text Box 145">
            <a:extLst>
              <a:ext uri="{FF2B5EF4-FFF2-40B4-BE49-F238E27FC236}">
                <a16:creationId xmlns:a16="http://schemas.microsoft.com/office/drawing/2014/main" id="{5F9E690F-2B09-45AA-94E4-8D99C89F6950}"/>
              </a:ext>
            </a:extLst>
          </p:cNvPr>
          <p:cNvSpPr txBox="1">
            <a:spLocks noChangeArrowheads="1"/>
          </p:cNvSpPr>
          <p:nvPr/>
        </p:nvSpPr>
        <p:spPr bwMode="auto">
          <a:xfrm>
            <a:off x="609600" y="2616200"/>
            <a:ext cx="34020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Team Foundation Integration Services</a:t>
            </a:r>
          </a:p>
        </p:txBody>
      </p:sp>
      <p:sp>
        <p:nvSpPr>
          <p:cNvPr id="17415" name="Text Box 146">
            <a:extLst>
              <a:ext uri="{FF2B5EF4-FFF2-40B4-BE49-F238E27FC236}">
                <a16:creationId xmlns:a16="http://schemas.microsoft.com/office/drawing/2014/main" id="{6E6A07B1-7C4A-4140-844D-6C01095C2BCE}"/>
              </a:ext>
            </a:extLst>
          </p:cNvPr>
          <p:cNvSpPr txBox="1">
            <a:spLocks noChangeArrowheads="1"/>
          </p:cNvSpPr>
          <p:nvPr/>
        </p:nvSpPr>
        <p:spPr bwMode="auto">
          <a:xfrm>
            <a:off x="3481388" y="5038725"/>
            <a:ext cx="1408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b="1">
                <a:solidFill>
                  <a:schemeClr val="accent2"/>
                </a:solidFill>
                <a:latin typeface="Segoe Semibold" pitchFamily="34" charset="0"/>
              </a:rPr>
              <a:t>MSSQL/TCP</a:t>
            </a:r>
          </a:p>
        </p:txBody>
      </p:sp>
      <p:sp>
        <p:nvSpPr>
          <p:cNvPr id="17416" name="Line 147">
            <a:extLst>
              <a:ext uri="{FF2B5EF4-FFF2-40B4-BE49-F238E27FC236}">
                <a16:creationId xmlns:a16="http://schemas.microsoft.com/office/drawing/2014/main" id="{CADD040F-A25E-4D73-B206-E9079481A2C3}"/>
              </a:ext>
            </a:extLst>
          </p:cNvPr>
          <p:cNvSpPr>
            <a:spLocks noChangeShapeType="1"/>
          </p:cNvSpPr>
          <p:nvPr/>
        </p:nvSpPr>
        <p:spPr bwMode="auto">
          <a:xfrm flipH="1">
            <a:off x="3200400" y="2149475"/>
            <a:ext cx="0" cy="3810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7" name="Text Box 148">
            <a:extLst>
              <a:ext uri="{FF2B5EF4-FFF2-40B4-BE49-F238E27FC236}">
                <a16:creationId xmlns:a16="http://schemas.microsoft.com/office/drawing/2014/main" id="{7830D08B-E430-4432-B90D-77C6A00068C1}"/>
              </a:ext>
            </a:extLst>
          </p:cNvPr>
          <p:cNvSpPr txBox="1">
            <a:spLocks noChangeArrowheads="1"/>
          </p:cNvSpPr>
          <p:nvPr/>
        </p:nvSpPr>
        <p:spPr bwMode="auto">
          <a:xfrm>
            <a:off x="3481388" y="219233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b="1">
                <a:solidFill>
                  <a:schemeClr val="accent2"/>
                </a:solidFill>
                <a:latin typeface="Segoe Semibold" pitchFamily="34" charset="0"/>
              </a:rPr>
              <a:t>SOAP / HTTP(S)</a:t>
            </a:r>
          </a:p>
        </p:txBody>
      </p:sp>
      <p:sp>
        <p:nvSpPr>
          <p:cNvPr id="17418" name="Text Box 149">
            <a:extLst>
              <a:ext uri="{FF2B5EF4-FFF2-40B4-BE49-F238E27FC236}">
                <a16:creationId xmlns:a16="http://schemas.microsoft.com/office/drawing/2014/main" id="{80BD291C-031A-4035-9C5B-6FC77638709D}"/>
              </a:ext>
            </a:extLst>
          </p:cNvPr>
          <p:cNvSpPr txBox="1">
            <a:spLocks noChangeArrowheads="1"/>
          </p:cNvSpPr>
          <p:nvPr/>
        </p:nvSpPr>
        <p:spPr bwMode="auto">
          <a:xfrm>
            <a:off x="838200" y="2403475"/>
            <a:ext cx="742950"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ASP.NET</a:t>
            </a:r>
          </a:p>
        </p:txBody>
      </p:sp>
      <p:sp>
        <p:nvSpPr>
          <p:cNvPr id="17419" name="AutoShape 150">
            <a:extLst>
              <a:ext uri="{FF2B5EF4-FFF2-40B4-BE49-F238E27FC236}">
                <a16:creationId xmlns:a16="http://schemas.microsoft.com/office/drawing/2014/main" id="{5219BFC2-D935-4D7F-B87C-BB0D348F418A}"/>
              </a:ext>
            </a:extLst>
          </p:cNvPr>
          <p:cNvSpPr>
            <a:spLocks noChangeArrowheads="1"/>
          </p:cNvSpPr>
          <p:nvPr/>
        </p:nvSpPr>
        <p:spPr bwMode="auto">
          <a:xfrm>
            <a:off x="457200" y="5410200"/>
            <a:ext cx="8229600" cy="1219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7420" name="Text Box 151">
            <a:extLst>
              <a:ext uri="{FF2B5EF4-FFF2-40B4-BE49-F238E27FC236}">
                <a16:creationId xmlns:a16="http://schemas.microsoft.com/office/drawing/2014/main" id="{FEB120C5-94CC-4720-A861-730D0036C21B}"/>
              </a:ext>
            </a:extLst>
          </p:cNvPr>
          <p:cNvSpPr txBox="1">
            <a:spLocks noChangeArrowheads="1"/>
          </p:cNvSpPr>
          <p:nvPr/>
        </p:nvSpPr>
        <p:spPr bwMode="auto">
          <a:xfrm>
            <a:off x="609600" y="5486400"/>
            <a:ext cx="2476500"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400" b="1">
                <a:solidFill>
                  <a:schemeClr val="bg2"/>
                </a:solidFill>
              </a:rPr>
              <a:t>Team Foundation Data-Tier</a:t>
            </a:r>
          </a:p>
        </p:txBody>
      </p:sp>
      <p:sp>
        <p:nvSpPr>
          <p:cNvPr id="17421" name="Text Box 152">
            <a:extLst>
              <a:ext uri="{FF2B5EF4-FFF2-40B4-BE49-F238E27FC236}">
                <a16:creationId xmlns:a16="http://schemas.microsoft.com/office/drawing/2014/main" id="{9CE26957-3C13-466B-9AB2-CBD140F61FFC}"/>
              </a:ext>
            </a:extLst>
          </p:cNvPr>
          <p:cNvSpPr txBox="1">
            <a:spLocks noChangeArrowheads="1"/>
          </p:cNvSpPr>
          <p:nvPr/>
        </p:nvSpPr>
        <p:spPr bwMode="auto">
          <a:xfrm>
            <a:off x="838200" y="5257800"/>
            <a:ext cx="454025"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SQL</a:t>
            </a:r>
          </a:p>
        </p:txBody>
      </p:sp>
      <p:sp>
        <p:nvSpPr>
          <p:cNvPr id="17422" name="AutoShape 153">
            <a:extLst>
              <a:ext uri="{FF2B5EF4-FFF2-40B4-BE49-F238E27FC236}">
                <a16:creationId xmlns:a16="http://schemas.microsoft.com/office/drawing/2014/main" id="{C91ADDB3-C79B-4238-9AD8-8A30B183C331}"/>
              </a:ext>
            </a:extLst>
          </p:cNvPr>
          <p:cNvSpPr>
            <a:spLocks noChangeArrowheads="1"/>
          </p:cNvSpPr>
          <p:nvPr/>
        </p:nvSpPr>
        <p:spPr bwMode="auto">
          <a:xfrm>
            <a:off x="6400800" y="4083050"/>
            <a:ext cx="2286000" cy="939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7423" name="Line 154">
            <a:extLst>
              <a:ext uri="{FF2B5EF4-FFF2-40B4-BE49-F238E27FC236}">
                <a16:creationId xmlns:a16="http://schemas.microsoft.com/office/drawing/2014/main" id="{0697FB39-EDD0-4DA6-8A19-15DED0011F26}"/>
              </a:ext>
            </a:extLst>
          </p:cNvPr>
          <p:cNvSpPr>
            <a:spLocks noChangeShapeType="1"/>
          </p:cNvSpPr>
          <p:nvPr/>
        </p:nvSpPr>
        <p:spPr bwMode="auto">
          <a:xfrm>
            <a:off x="7543800" y="5029200"/>
            <a:ext cx="0" cy="3810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4" name="AutoShape 155">
            <a:extLst>
              <a:ext uri="{FF2B5EF4-FFF2-40B4-BE49-F238E27FC236}">
                <a16:creationId xmlns:a16="http://schemas.microsoft.com/office/drawing/2014/main" id="{37883024-24BA-4500-9A05-C30846F23302}"/>
              </a:ext>
            </a:extLst>
          </p:cNvPr>
          <p:cNvSpPr>
            <a:spLocks noChangeArrowheads="1"/>
          </p:cNvSpPr>
          <p:nvPr/>
        </p:nvSpPr>
        <p:spPr bwMode="auto">
          <a:xfrm>
            <a:off x="6400800" y="2559050"/>
            <a:ext cx="2286000" cy="1066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7425" name="Line 156">
            <a:extLst>
              <a:ext uri="{FF2B5EF4-FFF2-40B4-BE49-F238E27FC236}">
                <a16:creationId xmlns:a16="http://schemas.microsoft.com/office/drawing/2014/main" id="{CE8A3AC4-990E-4615-93BD-53169B39EA20}"/>
              </a:ext>
            </a:extLst>
          </p:cNvPr>
          <p:cNvSpPr>
            <a:spLocks noChangeShapeType="1"/>
          </p:cNvSpPr>
          <p:nvPr/>
        </p:nvSpPr>
        <p:spPr bwMode="auto">
          <a:xfrm flipH="1" flipV="1">
            <a:off x="7543800" y="2125663"/>
            <a:ext cx="0" cy="433387"/>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6" name="Line 157">
            <a:extLst>
              <a:ext uri="{FF2B5EF4-FFF2-40B4-BE49-F238E27FC236}">
                <a16:creationId xmlns:a16="http://schemas.microsoft.com/office/drawing/2014/main" id="{829AFFAB-60A5-4504-955C-7B41FB35524C}"/>
              </a:ext>
            </a:extLst>
          </p:cNvPr>
          <p:cNvSpPr>
            <a:spLocks noChangeShapeType="1"/>
          </p:cNvSpPr>
          <p:nvPr/>
        </p:nvSpPr>
        <p:spPr bwMode="auto">
          <a:xfrm>
            <a:off x="7543800" y="3625850"/>
            <a:ext cx="0" cy="4572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7" name="Text Box 158">
            <a:extLst>
              <a:ext uri="{FF2B5EF4-FFF2-40B4-BE49-F238E27FC236}">
                <a16:creationId xmlns:a16="http://schemas.microsoft.com/office/drawing/2014/main" id="{8AC608CC-6870-4ED5-B366-AD9190B925CE}"/>
              </a:ext>
            </a:extLst>
          </p:cNvPr>
          <p:cNvSpPr txBox="1">
            <a:spLocks noChangeArrowheads="1"/>
          </p:cNvSpPr>
          <p:nvPr/>
        </p:nvSpPr>
        <p:spPr bwMode="auto">
          <a:xfrm>
            <a:off x="6629400" y="2403475"/>
            <a:ext cx="482600"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WSS</a:t>
            </a:r>
          </a:p>
        </p:txBody>
      </p:sp>
      <p:sp>
        <p:nvSpPr>
          <p:cNvPr id="17428" name="Line 159">
            <a:extLst>
              <a:ext uri="{FF2B5EF4-FFF2-40B4-BE49-F238E27FC236}">
                <a16:creationId xmlns:a16="http://schemas.microsoft.com/office/drawing/2014/main" id="{B2A3A144-482E-4B22-9987-D49F580E2979}"/>
              </a:ext>
            </a:extLst>
          </p:cNvPr>
          <p:cNvSpPr>
            <a:spLocks noChangeShapeType="1"/>
          </p:cNvSpPr>
          <p:nvPr/>
        </p:nvSpPr>
        <p:spPr bwMode="auto">
          <a:xfrm flipH="1" flipV="1">
            <a:off x="8343900" y="1323975"/>
            <a:ext cx="0" cy="12223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9" name="Text Box 160">
            <a:extLst>
              <a:ext uri="{FF2B5EF4-FFF2-40B4-BE49-F238E27FC236}">
                <a16:creationId xmlns:a16="http://schemas.microsoft.com/office/drawing/2014/main" id="{DA5E4C7D-6148-48E6-B06A-D889B67CBBC6}"/>
              </a:ext>
            </a:extLst>
          </p:cNvPr>
          <p:cNvSpPr txBox="1">
            <a:spLocks noChangeArrowheads="1"/>
          </p:cNvSpPr>
          <p:nvPr/>
        </p:nvSpPr>
        <p:spPr bwMode="auto">
          <a:xfrm>
            <a:off x="6629400" y="4006850"/>
            <a:ext cx="538163"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SSRS</a:t>
            </a:r>
          </a:p>
        </p:txBody>
      </p:sp>
      <p:sp>
        <p:nvSpPr>
          <p:cNvPr id="425121" name="AutoShape 161">
            <a:extLst>
              <a:ext uri="{FF2B5EF4-FFF2-40B4-BE49-F238E27FC236}">
                <a16:creationId xmlns:a16="http://schemas.microsoft.com/office/drawing/2014/main" id="{9060E37C-2D5B-47E0-9158-3C3CAD1BD97F}"/>
              </a:ext>
            </a:extLst>
          </p:cNvPr>
          <p:cNvSpPr>
            <a:spLocks noChangeArrowheads="1"/>
          </p:cNvSpPr>
          <p:nvPr/>
        </p:nvSpPr>
        <p:spPr bwMode="auto">
          <a:xfrm>
            <a:off x="2346325" y="5867400"/>
            <a:ext cx="1014413" cy="59690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en-US" altLang="en-US">
                <a:solidFill>
                  <a:schemeClr val="bg2"/>
                </a:solidFill>
                <a:ea typeface="ヒラギノ角ゴ Pro W3" pitchFamily="124" charset="-128"/>
                <a:cs typeface="+mn-cs"/>
              </a:rPr>
              <a:t>Work</a:t>
            </a:r>
            <a:br>
              <a:rPr lang="en-US" altLang="en-US">
                <a:solidFill>
                  <a:schemeClr val="bg2"/>
                </a:solidFill>
                <a:ea typeface="ヒラギノ角ゴ Pro W3" pitchFamily="124" charset="-128"/>
                <a:cs typeface="+mn-cs"/>
              </a:rPr>
            </a:br>
            <a:r>
              <a:rPr lang="en-US" altLang="en-US">
                <a:solidFill>
                  <a:schemeClr val="bg2"/>
                </a:solidFill>
                <a:ea typeface="ヒラギノ角ゴ Pro W3" pitchFamily="124" charset="-128"/>
                <a:cs typeface="+mn-cs"/>
              </a:rPr>
              <a:t>Items</a:t>
            </a:r>
          </a:p>
        </p:txBody>
      </p:sp>
      <p:sp>
        <p:nvSpPr>
          <p:cNvPr id="425122" name="AutoShape 162">
            <a:extLst>
              <a:ext uri="{FF2B5EF4-FFF2-40B4-BE49-F238E27FC236}">
                <a16:creationId xmlns:a16="http://schemas.microsoft.com/office/drawing/2014/main" id="{10ADE142-9717-417E-AB80-EBC4B563DF7A}"/>
              </a:ext>
            </a:extLst>
          </p:cNvPr>
          <p:cNvSpPr>
            <a:spLocks noChangeArrowheads="1"/>
          </p:cNvSpPr>
          <p:nvPr/>
        </p:nvSpPr>
        <p:spPr bwMode="auto">
          <a:xfrm>
            <a:off x="4006850" y="5867400"/>
            <a:ext cx="1014413" cy="59690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en-US" altLang="en-US">
                <a:solidFill>
                  <a:schemeClr val="bg2"/>
                </a:solidFill>
                <a:ea typeface="ヒラギノ角ゴ Pro W3" pitchFamily="124" charset="-128"/>
                <a:cs typeface="+mn-cs"/>
              </a:rPr>
              <a:t>Version</a:t>
            </a:r>
            <a:br>
              <a:rPr lang="en-US" altLang="en-US">
                <a:solidFill>
                  <a:schemeClr val="bg2"/>
                </a:solidFill>
                <a:ea typeface="ヒラギノ角ゴ Pro W3" pitchFamily="124" charset="-128"/>
                <a:cs typeface="+mn-cs"/>
              </a:rPr>
            </a:br>
            <a:r>
              <a:rPr lang="en-US" altLang="en-US">
                <a:solidFill>
                  <a:schemeClr val="bg2"/>
                </a:solidFill>
                <a:ea typeface="ヒラギノ角ゴ Pro W3" pitchFamily="124" charset="-128"/>
                <a:cs typeface="+mn-cs"/>
              </a:rPr>
              <a:t>Control</a:t>
            </a:r>
          </a:p>
        </p:txBody>
      </p:sp>
      <p:sp>
        <p:nvSpPr>
          <p:cNvPr id="425123" name="AutoShape 163">
            <a:extLst>
              <a:ext uri="{FF2B5EF4-FFF2-40B4-BE49-F238E27FC236}">
                <a16:creationId xmlns:a16="http://schemas.microsoft.com/office/drawing/2014/main" id="{1B4C26D6-A01A-4C73-BDE0-720C5FB69282}"/>
              </a:ext>
            </a:extLst>
          </p:cNvPr>
          <p:cNvSpPr>
            <a:spLocks noChangeArrowheads="1"/>
          </p:cNvSpPr>
          <p:nvPr/>
        </p:nvSpPr>
        <p:spPr bwMode="auto">
          <a:xfrm>
            <a:off x="5667375" y="5867400"/>
            <a:ext cx="1014413" cy="59690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en-US" altLang="en-US">
                <a:solidFill>
                  <a:schemeClr val="bg2"/>
                </a:solidFill>
                <a:ea typeface="ヒラギノ角ゴ Pro W3" pitchFamily="124" charset="-128"/>
                <a:cs typeface="+mn-cs"/>
              </a:rPr>
              <a:t>Team</a:t>
            </a:r>
            <a:br>
              <a:rPr lang="en-US" altLang="en-US">
                <a:solidFill>
                  <a:schemeClr val="bg2"/>
                </a:solidFill>
                <a:ea typeface="ヒラギノ角ゴ Pro W3" pitchFamily="124" charset="-128"/>
                <a:cs typeface="+mn-cs"/>
              </a:rPr>
            </a:br>
            <a:r>
              <a:rPr lang="en-US" altLang="en-US">
                <a:solidFill>
                  <a:schemeClr val="bg2"/>
                </a:solidFill>
                <a:ea typeface="ヒラギノ角ゴ Pro W3" pitchFamily="124" charset="-128"/>
                <a:cs typeface="+mn-cs"/>
              </a:rPr>
              <a:t>Build</a:t>
            </a:r>
          </a:p>
        </p:txBody>
      </p:sp>
      <p:sp>
        <p:nvSpPr>
          <p:cNvPr id="425124" name="AutoShape 164">
            <a:extLst>
              <a:ext uri="{FF2B5EF4-FFF2-40B4-BE49-F238E27FC236}">
                <a16:creationId xmlns:a16="http://schemas.microsoft.com/office/drawing/2014/main" id="{45B0D1B1-609E-47EA-899A-62860EFA8323}"/>
              </a:ext>
            </a:extLst>
          </p:cNvPr>
          <p:cNvSpPr>
            <a:spLocks noChangeArrowheads="1"/>
          </p:cNvSpPr>
          <p:nvPr/>
        </p:nvSpPr>
        <p:spPr bwMode="auto">
          <a:xfrm>
            <a:off x="685800" y="5867400"/>
            <a:ext cx="1014413" cy="59690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en-US" altLang="en-US">
                <a:solidFill>
                  <a:schemeClr val="bg2"/>
                </a:solidFill>
                <a:ea typeface="ヒラギノ角ゴ Pro W3" pitchFamily="124" charset="-128"/>
                <a:cs typeface="+mn-cs"/>
              </a:rPr>
              <a:t>Lifecycle</a:t>
            </a:r>
          </a:p>
        </p:txBody>
      </p:sp>
      <p:sp>
        <p:nvSpPr>
          <p:cNvPr id="425125" name="AutoShape 165">
            <a:extLst>
              <a:ext uri="{FF2B5EF4-FFF2-40B4-BE49-F238E27FC236}">
                <a16:creationId xmlns:a16="http://schemas.microsoft.com/office/drawing/2014/main" id="{15149406-4A8F-4EF1-9A61-4A1007B11ACB}"/>
              </a:ext>
            </a:extLst>
          </p:cNvPr>
          <p:cNvSpPr>
            <a:spLocks noChangeArrowheads="1"/>
          </p:cNvSpPr>
          <p:nvPr/>
        </p:nvSpPr>
        <p:spPr bwMode="auto">
          <a:xfrm>
            <a:off x="7329488" y="5867400"/>
            <a:ext cx="1014412" cy="59690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r>
              <a:rPr lang="de-DE" altLang="en-US">
                <a:solidFill>
                  <a:schemeClr val="bg2"/>
                </a:solidFill>
                <a:ea typeface="ヒラギノ角ゴ Pro W3" pitchFamily="124" charset="-128"/>
                <a:cs typeface="+mn-cs"/>
              </a:rPr>
              <a:t>Warehouse</a:t>
            </a:r>
            <a:endParaRPr lang="en-US" altLang="en-US">
              <a:solidFill>
                <a:schemeClr val="bg2"/>
              </a:solidFill>
              <a:ea typeface="ヒラギノ角ゴ Pro W3" pitchFamily="124" charset="-128"/>
              <a:cs typeface="+mn-cs"/>
            </a:endParaRPr>
          </a:p>
        </p:txBody>
      </p:sp>
      <p:sp>
        <p:nvSpPr>
          <p:cNvPr id="425126" name="AutoShape 166">
            <a:extLst>
              <a:ext uri="{FF2B5EF4-FFF2-40B4-BE49-F238E27FC236}">
                <a16:creationId xmlns:a16="http://schemas.microsoft.com/office/drawing/2014/main" id="{3D71E1B9-7F92-44C2-A506-4F44FAC1F2DA}"/>
              </a:ext>
            </a:extLst>
          </p:cNvPr>
          <p:cNvSpPr>
            <a:spLocks noChangeArrowheads="1"/>
          </p:cNvSpPr>
          <p:nvPr/>
        </p:nvSpPr>
        <p:spPr bwMode="auto">
          <a:xfrm>
            <a:off x="685800" y="4425950"/>
            <a:ext cx="1600200" cy="533400"/>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Work Item</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sp>
        <p:nvSpPr>
          <p:cNvPr id="425127" name="AutoShape 167">
            <a:extLst>
              <a:ext uri="{FF2B5EF4-FFF2-40B4-BE49-F238E27FC236}">
                <a16:creationId xmlns:a16="http://schemas.microsoft.com/office/drawing/2014/main" id="{2B26E916-01DD-45FC-861C-7193D5684BBC}"/>
              </a:ext>
            </a:extLst>
          </p:cNvPr>
          <p:cNvSpPr>
            <a:spLocks noChangeArrowheads="1"/>
          </p:cNvSpPr>
          <p:nvPr/>
        </p:nvSpPr>
        <p:spPr bwMode="auto">
          <a:xfrm>
            <a:off x="2347913" y="4425950"/>
            <a:ext cx="1600200" cy="533400"/>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Version Control</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sp>
        <p:nvSpPr>
          <p:cNvPr id="425128" name="AutoShape 168">
            <a:extLst>
              <a:ext uri="{FF2B5EF4-FFF2-40B4-BE49-F238E27FC236}">
                <a16:creationId xmlns:a16="http://schemas.microsoft.com/office/drawing/2014/main" id="{7B40AB18-C63F-4297-A6F2-23B1F597D90A}"/>
              </a:ext>
            </a:extLst>
          </p:cNvPr>
          <p:cNvSpPr>
            <a:spLocks noChangeArrowheads="1"/>
          </p:cNvSpPr>
          <p:nvPr/>
        </p:nvSpPr>
        <p:spPr bwMode="auto">
          <a:xfrm>
            <a:off x="4038600" y="4425950"/>
            <a:ext cx="1600200" cy="533400"/>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solidFill>
                  <a:schemeClr val="bg2"/>
                </a:solidFill>
                <a:ea typeface="ヒラギノ角ゴ Pro W3" pitchFamily="124" charset="-128"/>
                <a:cs typeface="+mn-cs"/>
              </a:rPr>
              <a:t>Team Build</a:t>
            </a:r>
            <a:br>
              <a:rPr lang="de-DE" altLang="en-US">
                <a:solidFill>
                  <a:schemeClr val="bg2"/>
                </a:solidFill>
                <a:ea typeface="ヒラギノ角ゴ Pro W3" pitchFamily="124" charset="-128"/>
                <a:cs typeface="+mn-cs"/>
              </a:rPr>
            </a:br>
            <a:r>
              <a:rPr lang="de-DE" altLang="en-US">
                <a:solidFill>
                  <a:schemeClr val="bg2"/>
                </a:solidFill>
                <a:ea typeface="ヒラギノ角ゴ Pro W3" pitchFamily="124" charset="-128"/>
                <a:cs typeface="+mn-cs"/>
              </a:rPr>
              <a:t>Service</a:t>
            </a:r>
            <a:endParaRPr lang="en-US" altLang="en-US">
              <a:solidFill>
                <a:schemeClr val="bg2"/>
              </a:solidFill>
              <a:ea typeface="ヒラギノ角ゴ Pro W3" pitchFamily="124" charset="-128"/>
              <a:cs typeface="+mn-cs"/>
            </a:endParaRPr>
          </a:p>
        </p:txBody>
      </p:sp>
      <p:sp>
        <p:nvSpPr>
          <p:cNvPr id="425129" name="AutoShape 169">
            <a:extLst>
              <a:ext uri="{FF2B5EF4-FFF2-40B4-BE49-F238E27FC236}">
                <a16:creationId xmlns:a16="http://schemas.microsoft.com/office/drawing/2014/main" id="{2D1C3056-0C17-424A-A817-32A6E907C6BD}"/>
              </a:ext>
            </a:extLst>
          </p:cNvPr>
          <p:cNvSpPr>
            <a:spLocks noChangeArrowheads="1"/>
          </p:cNvSpPr>
          <p:nvPr/>
        </p:nvSpPr>
        <p:spPr bwMode="auto">
          <a:xfrm>
            <a:off x="685800" y="3016250"/>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Notification</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sp>
        <p:nvSpPr>
          <p:cNvPr id="425130" name="AutoShape 170">
            <a:extLst>
              <a:ext uri="{FF2B5EF4-FFF2-40B4-BE49-F238E27FC236}">
                <a16:creationId xmlns:a16="http://schemas.microsoft.com/office/drawing/2014/main" id="{781112F8-EE52-41C3-90EF-1037F8138595}"/>
              </a:ext>
            </a:extLst>
          </p:cNvPr>
          <p:cNvSpPr>
            <a:spLocks noChangeArrowheads="1"/>
          </p:cNvSpPr>
          <p:nvPr/>
        </p:nvSpPr>
        <p:spPr bwMode="auto">
          <a:xfrm>
            <a:off x="2362200" y="3016250"/>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Linking</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sp>
        <p:nvSpPr>
          <p:cNvPr id="425131" name="AutoShape 171">
            <a:extLst>
              <a:ext uri="{FF2B5EF4-FFF2-40B4-BE49-F238E27FC236}">
                <a16:creationId xmlns:a16="http://schemas.microsoft.com/office/drawing/2014/main" id="{4A67455B-5578-4FE1-8827-9403D3D48A3B}"/>
              </a:ext>
            </a:extLst>
          </p:cNvPr>
          <p:cNvSpPr>
            <a:spLocks noChangeArrowheads="1"/>
          </p:cNvSpPr>
          <p:nvPr/>
        </p:nvSpPr>
        <p:spPr bwMode="auto">
          <a:xfrm>
            <a:off x="4038600" y="3016250"/>
            <a:ext cx="1600200" cy="533400"/>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Registration</a:t>
            </a:r>
            <a:br>
              <a:rPr lang="de-DE" altLang="en-US">
                <a:ea typeface="ヒラギノ角ゴ Pro W3" pitchFamily="124" charset="-128"/>
                <a:cs typeface="+mn-cs"/>
              </a:rPr>
            </a:br>
            <a:r>
              <a:rPr lang="de-DE" altLang="en-US">
                <a:ea typeface="ヒラギノ角ゴ Pro W3" pitchFamily="124" charset="-128"/>
                <a:cs typeface="+mn-cs"/>
              </a:rPr>
              <a:t>Service</a:t>
            </a:r>
            <a:endParaRPr lang="en-US" altLang="en-US">
              <a:ea typeface="ヒラギノ角ゴ Pro W3" pitchFamily="124" charset="-128"/>
              <a:cs typeface="+mn-cs"/>
            </a:endParaRPr>
          </a:p>
        </p:txBody>
      </p:sp>
      <p:sp>
        <p:nvSpPr>
          <p:cNvPr id="425132" name="AutoShape 172">
            <a:extLst>
              <a:ext uri="{FF2B5EF4-FFF2-40B4-BE49-F238E27FC236}">
                <a16:creationId xmlns:a16="http://schemas.microsoft.com/office/drawing/2014/main" id="{8BD67B91-D481-46DA-98EE-18023CFABE8C}"/>
              </a:ext>
            </a:extLst>
          </p:cNvPr>
          <p:cNvSpPr>
            <a:spLocks noChangeArrowheads="1"/>
          </p:cNvSpPr>
          <p:nvPr/>
        </p:nvSpPr>
        <p:spPr bwMode="auto">
          <a:xfrm>
            <a:off x="6743700" y="3016250"/>
            <a:ext cx="1600200" cy="53340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WebParts</a:t>
            </a:r>
            <a:endParaRPr lang="en-US" altLang="en-US">
              <a:ea typeface="ヒラギノ角ゴ Pro W3" pitchFamily="124" charset="-128"/>
              <a:cs typeface="+mn-cs"/>
            </a:endParaRPr>
          </a:p>
        </p:txBody>
      </p:sp>
      <p:sp>
        <p:nvSpPr>
          <p:cNvPr id="425133" name="AutoShape 173">
            <a:extLst>
              <a:ext uri="{FF2B5EF4-FFF2-40B4-BE49-F238E27FC236}">
                <a16:creationId xmlns:a16="http://schemas.microsoft.com/office/drawing/2014/main" id="{64BD1801-C487-4FF2-B058-B7842B11D45A}"/>
              </a:ext>
            </a:extLst>
          </p:cNvPr>
          <p:cNvSpPr>
            <a:spLocks noChangeArrowheads="1"/>
          </p:cNvSpPr>
          <p:nvPr/>
        </p:nvSpPr>
        <p:spPr bwMode="auto">
          <a:xfrm>
            <a:off x="6743700" y="4425950"/>
            <a:ext cx="1600200" cy="533400"/>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de-DE" altLang="en-US">
                <a:ea typeface="ヒラギノ角ゴ Pro W3" pitchFamily="124" charset="-128"/>
                <a:cs typeface="+mn-cs"/>
              </a:rPr>
              <a:t>Reports</a:t>
            </a:r>
            <a:endParaRPr lang="en-US" altLang="en-US">
              <a:ea typeface="ヒラギノ角ゴ Pro W3" pitchFamily="124" charset="-128"/>
              <a:cs typeface="+mn-cs"/>
            </a:endParaRPr>
          </a:p>
        </p:txBody>
      </p:sp>
      <p:sp>
        <p:nvSpPr>
          <p:cNvPr id="17443" name="AutoShape 174">
            <a:extLst>
              <a:ext uri="{FF2B5EF4-FFF2-40B4-BE49-F238E27FC236}">
                <a16:creationId xmlns:a16="http://schemas.microsoft.com/office/drawing/2014/main" id="{23E01688-A8EA-4F20-92EB-639596AC39B5}"/>
              </a:ext>
            </a:extLst>
          </p:cNvPr>
          <p:cNvSpPr>
            <a:spLocks noChangeArrowheads="1"/>
          </p:cNvSpPr>
          <p:nvPr/>
        </p:nvSpPr>
        <p:spPr bwMode="auto">
          <a:xfrm>
            <a:off x="457200" y="1646238"/>
            <a:ext cx="7569200" cy="503237"/>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7444" name="Text Box 175">
            <a:extLst>
              <a:ext uri="{FF2B5EF4-FFF2-40B4-BE49-F238E27FC236}">
                <a16:creationId xmlns:a16="http://schemas.microsoft.com/office/drawing/2014/main" id="{49793917-68A7-4580-8430-F3E024333371}"/>
              </a:ext>
            </a:extLst>
          </p:cNvPr>
          <p:cNvSpPr txBox="1">
            <a:spLocks noChangeArrowheads="1"/>
          </p:cNvSpPr>
          <p:nvPr/>
        </p:nvSpPr>
        <p:spPr bwMode="auto">
          <a:xfrm>
            <a:off x="838200" y="1493838"/>
            <a:ext cx="2081213"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sz="1000" b="1" i="1"/>
              <a:t>Team Foundation Object Model</a:t>
            </a:r>
            <a:endParaRPr lang="en-US" altLang="en-US" sz="1000" b="1" i="1"/>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5">
            <a:extLst>
              <a:ext uri="{FF2B5EF4-FFF2-40B4-BE49-F238E27FC236}">
                <a16:creationId xmlns:a16="http://schemas.microsoft.com/office/drawing/2014/main" id="{91935748-E1AB-4CA3-911A-7209CF938EB3}"/>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TFS – Building Blocks</a:t>
            </a:r>
            <a:endParaRPr lang="en-US" altLang="en-US">
              <a:latin typeface="Calibri Light" panose="020F0302020204030204" pitchFamily="34" charset="0"/>
              <a:cs typeface="Calibri Light" panose="020F0302020204030204" pitchFamily="34" charset="0"/>
            </a:endParaRPr>
          </a:p>
        </p:txBody>
      </p:sp>
      <p:grpSp>
        <p:nvGrpSpPr>
          <p:cNvPr id="18435" name="Group 14">
            <a:extLst>
              <a:ext uri="{FF2B5EF4-FFF2-40B4-BE49-F238E27FC236}">
                <a16:creationId xmlns:a16="http://schemas.microsoft.com/office/drawing/2014/main" id="{010B425E-D3D3-455A-8F9C-FFD80A65ECAA}"/>
              </a:ext>
            </a:extLst>
          </p:cNvPr>
          <p:cNvGrpSpPr>
            <a:grpSpLocks/>
          </p:cNvGrpSpPr>
          <p:nvPr/>
        </p:nvGrpSpPr>
        <p:grpSpPr bwMode="auto">
          <a:xfrm>
            <a:off x="5281613" y="1206500"/>
            <a:ext cx="3481387" cy="2132013"/>
            <a:chOff x="944" y="975"/>
            <a:chExt cx="3879" cy="2665"/>
          </a:xfrm>
        </p:grpSpPr>
        <p:pic>
          <p:nvPicPr>
            <p:cNvPr id="18473" name="Picture 4" descr="GEL Rounded Rectangle MS green">
              <a:extLst>
                <a:ext uri="{FF2B5EF4-FFF2-40B4-BE49-F238E27FC236}">
                  <a16:creationId xmlns:a16="http://schemas.microsoft.com/office/drawing/2014/main" id="{41A983C8-4715-4B72-818F-0A78F1A93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 y="975"/>
              <a:ext cx="1958" cy="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69" name="Text Box 5">
              <a:extLst>
                <a:ext uri="{FF2B5EF4-FFF2-40B4-BE49-F238E27FC236}">
                  <a16:creationId xmlns:a16="http://schemas.microsoft.com/office/drawing/2014/main" id="{7C720B43-C3E1-49C9-BBC9-45D473523486}"/>
                </a:ext>
              </a:extLst>
            </p:cNvPr>
            <p:cNvSpPr txBox="1">
              <a:spLocks noChangeArrowheads="1"/>
            </p:cNvSpPr>
            <p:nvPr/>
          </p:nvSpPr>
          <p:spPr bwMode="auto">
            <a:xfrm>
              <a:off x="3130" y="1408"/>
              <a:ext cx="1422" cy="647"/>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Version Control</a:t>
              </a:r>
            </a:p>
          </p:txBody>
        </p:sp>
        <p:pic>
          <p:nvPicPr>
            <p:cNvPr id="18475" name="Picture 6" descr="GEL Rounded Rectangle amethyst">
              <a:extLst>
                <a:ext uri="{FF2B5EF4-FFF2-40B4-BE49-F238E27FC236}">
                  <a16:creationId xmlns:a16="http://schemas.microsoft.com/office/drawing/2014/main" id="{6EB67C8D-6657-4F9C-BC97-DBD0063B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 y="979"/>
              <a:ext cx="1955" cy="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1" name="Text Box 7">
              <a:extLst>
                <a:ext uri="{FF2B5EF4-FFF2-40B4-BE49-F238E27FC236}">
                  <a16:creationId xmlns:a16="http://schemas.microsoft.com/office/drawing/2014/main" id="{BAD84AF9-D3AF-48A1-A759-6F58D2755D76}"/>
                </a:ext>
              </a:extLst>
            </p:cNvPr>
            <p:cNvSpPr txBox="1">
              <a:spLocks noChangeArrowheads="1"/>
            </p:cNvSpPr>
            <p:nvPr/>
          </p:nvSpPr>
          <p:spPr bwMode="auto">
            <a:xfrm>
              <a:off x="1213" y="1414"/>
              <a:ext cx="1420" cy="647"/>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Work</a:t>
              </a:r>
              <a:br>
                <a:rPr lang="en-US" altLang="en-US" sz="1400">
                  <a:effectLst>
                    <a:outerShdw blurRad="38100" dist="38100" dir="2700000" algn="tl">
                      <a:srgbClr val="000000"/>
                    </a:outerShdw>
                  </a:effectLst>
                  <a:ea typeface="ヒラギノ角ゴ Pro W3" pitchFamily="124" charset="-128"/>
                  <a:cs typeface="Arial" panose="020B0604020202020204" pitchFamily="34" charset="0"/>
                </a:rPr>
              </a:b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Items</a:t>
              </a:r>
            </a:p>
          </p:txBody>
        </p:sp>
        <p:pic>
          <p:nvPicPr>
            <p:cNvPr id="18477" name="Picture 8" descr="GEL Rounded Rectangle carrot">
              <a:extLst>
                <a:ext uri="{FF2B5EF4-FFF2-40B4-BE49-F238E27FC236}">
                  <a16:creationId xmlns:a16="http://schemas.microsoft.com/office/drawing/2014/main" id="{2925370C-5C77-4B56-822B-205C1C157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 y="2259"/>
              <a:ext cx="1958" cy="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3" name="Text Box 9">
              <a:extLst>
                <a:ext uri="{FF2B5EF4-FFF2-40B4-BE49-F238E27FC236}">
                  <a16:creationId xmlns:a16="http://schemas.microsoft.com/office/drawing/2014/main" id="{D078C7B2-BECD-4219-8A3E-EDD1C434B2C3}"/>
                </a:ext>
              </a:extLst>
            </p:cNvPr>
            <p:cNvSpPr txBox="1">
              <a:spLocks noChangeArrowheads="1"/>
            </p:cNvSpPr>
            <p:nvPr/>
          </p:nvSpPr>
          <p:spPr bwMode="auto">
            <a:xfrm>
              <a:off x="1213" y="2689"/>
              <a:ext cx="1420" cy="647"/>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Team</a:t>
              </a:r>
              <a:br>
                <a:rPr lang="en-US" altLang="en-US" sz="1400">
                  <a:effectLst>
                    <a:outerShdw blurRad="38100" dist="38100" dir="2700000" algn="tl">
                      <a:srgbClr val="000000"/>
                    </a:outerShdw>
                  </a:effectLst>
                  <a:ea typeface="ヒラギノ角ゴ Pro W3" pitchFamily="124" charset="-128"/>
                  <a:cs typeface="Arial" panose="020B0604020202020204" pitchFamily="34" charset="0"/>
                </a:rPr>
              </a:b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Build</a:t>
              </a:r>
            </a:p>
          </p:txBody>
        </p:sp>
        <p:pic>
          <p:nvPicPr>
            <p:cNvPr id="18479" name="Picture 10" descr="GEL Rounded Rectangle aquamarine">
              <a:extLst>
                <a:ext uri="{FF2B5EF4-FFF2-40B4-BE49-F238E27FC236}">
                  <a16:creationId xmlns:a16="http://schemas.microsoft.com/office/drawing/2014/main" id="{1BD84EEC-626B-468A-BA26-B17E737B4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 y="2248"/>
              <a:ext cx="1961" cy="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5" name="Text Box 11">
              <a:extLst>
                <a:ext uri="{FF2B5EF4-FFF2-40B4-BE49-F238E27FC236}">
                  <a16:creationId xmlns:a16="http://schemas.microsoft.com/office/drawing/2014/main" id="{AC9FD204-6AF9-4169-96B8-656D25C5C084}"/>
                </a:ext>
              </a:extLst>
            </p:cNvPr>
            <p:cNvSpPr txBox="1">
              <a:spLocks noChangeArrowheads="1"/>
            </p:cNvSpPr>
            <p:nvPr/>
          </p:nvSpPr>
          <p:spPr bwMode="auto">
            <a:xfrm>
              <a:off x="2998" y="2686"/>
              <a:ext cx="1691" cy="647"/>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Project</a:t>
              </a:r>
              <a:br>
                <a:rPr lang="en-US" altLang="en-US" sz="1400">
                  <a:effectLst>
                    <a:outerShdw blurRad="38100" dist="38100" dir="2700000" algn="tl">
                      <a:srgbClr val="000000"/>
                    </a:outerShdw>
                  </a:effectLst>
                  <a:ea typeface="ヒラギノ角ゴ Pro W3" pitchFamily="124" charset="-128"/>
                  <a:cs typeface="Arial" panose="020B0604020202020204" pitchFamily="34" charset="0"/>
                </a:rPr>
              </a:b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Portal</a:t>
              </a:r>
            </a:p>
          </p:txBody>
        </p:sp>
        <p:pic>
          <p:nvPicPr>
            <p:cNvPr id="18481" name="Picture 12" descr="blue sphere2">
              <a:extLst>
                <a:ext uri="{FF2B5EF4-FFF2-40B4-BE49-F238E27FC236}">
                  <a16:creationId xmlns:a16="http://schemas.microsoft.com/office/drawing/2014/main" id="{B6BC4730-B72A-4446-A73D-DA9BB6F48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 y="1614"/>
              <a:ext cx="1383" cy="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7" name="Text Box 13">
              <a:extLst>
                <a:ext uri="{FF2B5EF4-FFF2-40B4-BE49-F238E27FC236}">
                  <a16:creationId xmlns:a16="http://schemas.microsoft.com/office/drawing/2014/main" id="{C6252E49-6582-4BFB-AB2F-5BEED609B76C}"/>
                </a:ext>
              </a:extLst>
            </p:cNvPr>
            <p:cNvSpPr txBox="1">
              <a:spLocks noChangeArrowheads="1"/>
            </p:cNvSpPr>
            <p:nvPr/>
          </p:nvSpPr>
          <p:spPr bwMode="auto">
            <a:xfrm>
              <a:off x="2168" y="2162"/>
              <a:ext cx="1420" cy="381"/>
            </a:xfrm>
            <a:prstGeom prst="rect">
              <a:avLst/>
            </a:prstGeom>
            <a:noFill/>
            <a:ln>
              <a:noFill/>
            </a:ln>
            <a:effectLst/>
            <a:extLst>
              <a:ext uri="{909E8E84-426E-40DD-AFC4-6F175D3DCCD1}">
                <a14:hiddenFill xmlns:a14="http://schemas.microsoft.com/office/drawing/2010/main">
                  <a:gradFill rotWithShape="0">
                    <a:gsLst>
                      <a:gs pos="0">
                        <a:schemeClr val="accent2">
                          <a:gamma/>
                          <a:shade val="56078"/>
                          <a:invGamma/>
                        </a:schemeClr>
                      </a:gs>
                      <a:gs pos="50000">
                        <a:schemeClr val="accent2"/>
                      </a:gs>
                      <a:gs pos="100000">
                        <a:schemeClr val="accent2">
                          <a:gamma/>
                          <a:shade val="56078"/>
                          <a:invGamma/>
                        </a:schemeClr>
                      </a:gs>
                    </a:gsLst>
                    <a:lin ang="2700000" scaled="1"/>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en-US" sz="1400">
                  <a:effectLst>
                    <a:outerShdw blurRad="38100" dist="38100" dir="2700000" algn="tl">
                      <a:srgbClr val="000000"/>
                    </a:outerShdw>
                  </a:effectLst>
                  <a:ea typeface="ヒラギノ角ゴ Pro W3" pitchFamily="124" charset="-128"/>
                  <a:cs typeface="Arial" panose="020B0604020202020204" pitchFamily="34" charset="0"/>
                </a:rPr>
                <a:t>Reporting</a:t>
              </a:r>
            </a:p>
          </p:txBody>
        </p:sp>
      </p:grpSp>
      <p:sp>
        <p:nvSpPr>
          <p:cNvPr id="18436" name="AutoShape 16">
            <a:extLst>
              <a:ext uri="{FF2B5EF4-FFF2-40B4-BE49-F238E27FC236}">
                <a16:creationId xmlns:a16="http://schemas.microsoft.com/office/drawing/2014/main" id="{CE8959C9-DAAD-4170-B011-3B06D4170416}"/>
              </a:ext>
            </a:extLst>
          </p:cNvPr>
          <p:cNvSpPr>
            <a:spLocks noChangeArrowheads="1"/>
          </p:cNvSpPr>
          <p:nvPr/>
        </p:nvSpPr>
        <p:spPr bwMode="auto">
          <a:xfrm>
            <a:off x="457200" y="4243388"/>
            <a:ext cx="3216275" cy="14446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8437" name="Text Box 17">
            <a:extLst>
              <a:ext uri="{FF2B5EF4-FFF2-40B4-BE49-F238E27FC236}">
                <a16:creationId xmlns:a16="http://schemas.microsoft.com/office/drawing/2014/main" id="{EE0D4B70-1E1C-483A-825D-D4D29C997D7A}"/>
              </a:ext>
            </a:extLst>
          </p:cNvPr>
          <p:cNvSpPr txBox="1">
            <a:spLocks noChangeArrowheads="1"/>
          </p:cNvSpPr>
          <p:nvPr/>
        </p:nvSpPr>
        <p:spPr bwMode="auto">
          <a:xfrm>
            <a:off x="546100" y="5040313"/>
            <a:ext cx="21034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a:solidFill>
                  <a:schemeClr val="bg2"/>
                </a:solidFill>
              </a:rPr>
              <a:t>Team Foundation Data Services</a:t>
            </a:r>
          </a:p>
        </p:txBody>
      </p:sp>
      <p:sp>
        <p:nvSpPr>
          <p:cNvPr id="18438" name="Text Box 19">
            <a:extLst>
              <a:ext uri="{FF2B5EF4-FFF2-40B4-BE49-F238E27FC236}">
                <a16:creationId xmlns:a16="http://schemas.microsoft.com/office/drawing/2014/main" id="{0DC702F6-761B-471E-9744-84588C6E3CC4}"/>
              </a:ext>
            </a:extLst>
          </p:cNvPr>
          <p:cNvSpPr txBox="1">
            <a:spLocks noChangeArrowheads="1"/>
          </p:cNvSpPr>
          <p:nvPr/>
        </p:nvSpPr>
        <p:spPr bwMode="auto">
          <a:xfrm>
            <a:off x="546100" y="4379913"/>
            <a:ext cx="24844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a:solidFill>
                  <a:schemeClr val="bg2"/>
                </a:solidFill>
              </a:rPr>
              <a:t>Team Foundation Integration Services</a:t>
            </a:r>
          </a:p>
        </p:txBody>
      </p:sp>
      <p:sp>
        <p:nvSpPr>
          <p:cNvPr id="18439" name="Text Box 23">
            <a:extLst>
              <a:ext uri="{FF2B5EF4-FFF2-40B4-BE49-F238E27FC236}">
                <a16:creationId xmlns:a16="http://schemas.microsoft.com/office/drawing/2014/main" id="{C1888C4A-D2A9-4E21-B616-0F7D6C762FC5}"/>
              </a:ext>
            </a:extLst>
          </p:cNvPr>
          <p:cNvSpPr txBox="1">
            <a:spLocks noChangeArrowheads="1"/>
          </p:cNvSpPr>
          <p:nvPr/>
        </p:nvSpPr>
        <p:spPr bwMode="auto">
          <a:xfrm>
            <a:off x="681038" y="4168775"/>
            <a:ext cx="742950"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ASP.NET</a:t>
            </a:r>
          </a:p>
        </p:txBody>
      </p:sp>
      <p:sp>
        <p:nvSpPr>
          <p:cNvPr id="18440" name="AutoShape 24">
            <a:extLst>
              <a:ext uri="{FF2B5EF4-FFF2-40B4-BE49-F238E27FC236}">
                <a16:creationId xmlns:a16="http://schemas.microsoft.com/office/drawing/2014/main" id="{4EA8F07E-025B-4442-A2FC-BAAE21E9BDAF}"/>
              </a:ext>
            </a:extLst>
          </p:cNvPr>
          <p:cNvSpPr>
            <a:spLocks noChangeArrowheads="1"/>
          </p:cNvSpPr>
          <p:nvPr/>
        </p:nvSpPr>
        <p:spPr bwMode="auto">
          <a:xfrm>
            <a:off x="457200" y="5915025"/>
            <a:ext cx="4824413" cy="71437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8441" name="Text Box 25">
            <a:extLst>
              <a:ext uri="{FF2B5EF4-FFF2-40B4-BE49-F238E27FC236}">
                <a16:creationId xmlns:a16="http://schemas.microsoft.com/office/drawing/2014/main" id="{02D5F572-28C7-46AC-91E8-588266632445}"/>
              </a:ext>
            </a:extLst>
          </p:cNvPr>
          <p:cNvSpPr txBox="1">
            <a:spLocks noChangeArrowheads="1"/>
          </p:cNvSpPr>
          <p:nvPr/>
        </p:nvSpPr>
        <p:spPr bwMode="auto">
          <a:xfrm>
            <a:off x="546100" y="6007100"/>
            <a:ext cx="1825625" cy="244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a:solidFill>
                  <a:schemeClr val="bg2"/>
                </a:solidFill>
              </a:rPr>
              <a:t>Team Foundation Data-Tier</a:t>
            </a:r>
          </a:p>
        </p:txBody>
      </p:sp>
      <p:sp>
        <p:nvSpPr>
          <p:cNvPr id="18442" name="Text Box 26">
            <a:extLst>
              <a:ext uri="{FF2B5EF4-FFF2-40B4-BE49-F238E27FC236}">
                <a16:creationId xmlns:a16="http://schemas.microsoft.com/office/drawing/2014/main" id="{5778A4B7-F9CC-4054-93F9-F1996D683586}"/>
              </a:ext>
            </a:extLst>
          </p:cNvPr>
          <p:cNvSpPr txBox="1">
            <a:spLocks noChangeArrowheads="1"/>
          </p:cNvSpPr>
          <p:nvPr/>
        </p:nvSpPr>
        <p:spPr bwMode="auto">
          <a:xfrm>
            <a:off x="681038" y="5826125"/>
            <a:ext cx="454025"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SQL</a:t>
            </a:r>
          </a:p>
        </p:txBody>
      </p:sp>
      <p:sp>
        <p:nvSpPr>
          <p:cNvPr id="18443" name="AutoShape 27">
            <a:extLst>
              <a:ext uri="{FF2B5EF4-FFF2-40B4-BE49-F238E27FC236}">
                <a16:creationId xmlns:a16="http://schemas.microsoft.com/office/drawing/2014/main" id="{1509B180-ED43-4196-84C7-02D5A9B6934F}"/>
              </a:ext>
            </a:extLst>
          </p:cNvPr>
          <p:cNvSpPr>
            <a:spLocks noChangeArrowheads="1"/>
          </p:cNvSpPr>
          <p:nvPr/>
        </p:nvSpPr>
        <p:spPr bwMode="auto">
          <a:xfrm>
            <a:off x="3941763" y="5137150"/>
            <a:ext cx="1339850" cy="550863"/>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8444" name="AutoShape 29">
            <a:extLst>
              <a:ext uri="{FF2B5EF4-FFF2-40B4-BE49-F238E27FC236}">
                <a16:creationId xmlns:a16="http://schemas.microsoft.com/office/drawing/2014/main" id="{2BA7D995-5ED1-485F-945C-8F750F008167}"/>
              </a:ext>
            </a:extLst>
          </p:cNvPr>
          <p:cNvSpPr>
            <a:spLocks noChangeArrowheads="1"/>
          </p:cNvSpPr>
          <p:nvPr/>
        </p:nvSpPr>
        <p:spPr bwMode="auto">
          <a:xfrm>
            <a:off x="3941763" y="4332288"/>
            <a:ext cx="1339850" cy="62547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8445" name="Text Box 32">
            <a:extLst>
              <a:ext uri="{FF2B5EF4-FFF2-40B4-BE49-F238E27FC236}">
                <a16:creationId xmlns:a16="http://schemas.microsoft.com/office/drawing/2014/main" id="{C41C78B0-8C0E-482E-89EC-DCA293072909}"/>
              </a:ext>
            </a:extLst>
          </p:cNvPr>
          <p:cNvSpPr txBox="1">
            <a:spLocks noChangeArrowheads="1"/>
          </p:cNvSpPr>
          <p:nvPr/>
        </p:nvSpPr>
        <p:spPr bwMode="auto">
          <a:xfrm>
            <a:off x="4075113" y="4243388"/>
            <a:ext cx="482600"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WSS</a:t>
            </a:r>
          </a:p>
        </p:txBody>
      </p:sp>
      <p:sp>
        <p:nvSpPr>
          <p:cNvPr id="18446" name="Text Box 34">
            <a:extLst>
              <a:ext uri="{FF2B5EF4-FFF2-40B4-BE49-F238E27FC236}">
                <a16:creationId xmlns:a16="http://schemas.microsoft.com/office/drawing/2014/main" id="{933D1BC1-6B4E-47F4-8AB6-4EF1231D5260}"/>
              </a:ext>
            </a:extLst>
          </p:cNvPr>
          <p:cNvSpPr txBox="1">
            <a:spLocks noChangeArrowheads="1"/>
          </p:cNvSpPr>
          <p:nvPr/>
        </p:nvSpPr>
        <p:spPr bwMode="auto">
          <a:xfrm>
            <a:off x="4075113" y="5040313"/>
            <a:ext cx="538162"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en-US" altLang="en-US" sz="1000" b="1" i="1"/>
              <a:t>SSRS</a:t>
            </a:r>
          </a:p>
        </p:txBody>
      </p:sp>
      <p:sp>
        <p:nvSpPr>
          <p:cNvPr id="446499" name="AutoShape 35">
            <a:extLst>
              <a:ext uri="{FF2B5EF4-FFF2-40B4-BE49-F238E27FC236}">
                <a16:creationId xmlns:a16="http://schemas.microsoft.com/office/drawing/2014/main" id="{FE810FC4-DA00-49C9-BB41-9ACE37A18E52}"/>
              </a:ext>
            </a:extLst>
          </p:cNvPr>
          <p:cNvSpPr>
            <a:spLocks noChangeArrowheads="1"/>
          </p:cNvSpPr>
          <p:nvPr/>
        </p:nvSpPr>
        <p:spPr bwMode="auto">
          <a:xfrm>
            <a:off x="1565275" y="6251575"/>
            <a:ext cx="593725" cy="34925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endParaRPr lang="de-DE" altLang="en-US">
              <a:solidFill>
                <a:schemeClr val="bg2"/>
              </a:solidFill>
              <a:ea typeface="ヒラギノ角ゴ Pro W3" pitchFamily="124" charset="-128"/>
              <a:cs typeface="+mn-cs"/>
            </a:endParaRPr>
          </a:p>
        </p:txBody>
      </p:sp>
      <p:sp>
        <p:nvSpPr>
          <p:cNvPr id="446500" name="AutoShape 36">
            <a:extLst>
              <a:ext uri="{FF2B5EF4-FFF2-40B4-BE49-F238E27FC236}">
                <a16:creationId xmlns:a16="http://schemas.microsoft.com/office/drawing/2014/main" id="{C5912542-FE15-481A-B169-EA355C3C1A8C}"/>
              </a:ext>
            </a:extLst>
          </p:cNvPr>
          <p:cNvSpPr>
            <a:spLocks noChangeArrowheads="1"/>
          </p:cNvSpPr>
          <p:nvPr/>
        </p:nvSpPr>
        <p:spPr bwMode="auto">
          <a:xfrm>
            <a:off x="2538413" y="6251575"/>
            <a:ext cx="593725" cy="34925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endParaRPr lang="de-DE" altLang="en-US">
              <a:solidFill>
                <a:schemeClr val="bg2"/>
              </a:solidFill>
              <a:ea typeface="ヒラギノ角ゴ Pro W3" pitchFamily="124" charset="-128"/>
              <a:cs typeface="+mn-cs"/>
            </a:endParaRPr>
          </a:p>
        </p:txBody>
      </p:sp>
      <p:sp>
        <p:nvSpPr>
          <p:cNvPr id="446501" name="AutoShape 37">
            <a:extLst>
              <a:ext uri="{FF2B5EF4-FFF2-40B4-BE49-F238E27FC236}">
                <a16:creationId xmlns:a16="http://schemas.microsoft.com/office/drawing/2014/main" id="{6C0AC280-3111-4571-964A-AE03E9DA4B74}"/>
              </a:ext>
            </a:extLst>
          </p:cNvPr>
          <p:cNvSpPr>
            <a:spLocks noChangeArrowheads="1"/>
          </p:cNvSpPr>
          <p:nvPr/>
        </p:nvSpPr>
        <p:spPr bwMode="auto">
          <a:xfrm>
            <a:off x="3511550" y="6251575"/>
            <a:ext cx="595313" cy="34925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endParaRPr lang="de-DE" altLang="en-US">
              <a:solidFill>
                <a:schemeClr val="bg2"/>
              </a:solidFill>
              <a:ea typeface="ヒラギノ角ゴ Pro W3" pitchFamily="124" charset="-128"/>
              <a:cs typeface="+mn-cs"/>
            </a:endParaRPr>
          </a:p>
        </p:txBody>
      </p:sp>
      <p:sp>
        <p:nvSpPr>
          <p:cNvPr id="446502" name="AutoShape 38">
            <a:extLst>
              <a:ext uri="{FF2B5EF4-FFF2-40B4-BE49-F238E27FC236}">
                <a16:creationId xmlns:a16="http://schemas.microsoft.com/office/drawing/2014/main" id="{CC3B1C02-AE35-4E6F-99DB-A01DE2FD5715}"/>
              </a:ext>
            </a:extLst>
          </p:cNvPr>
          <p:cNvSpPr>
            <a:spLocks noChangeArrowheads="1"/>
          </p:cNvSpPr>
          <p:nvPr/>
        </p:nvSpPr>
        <p:spPr bwMode="auto">
          <a:xfrm>
            <a:off x="590550" y="6251575"/>
            <a:ext cx="595313" cy="34925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endParaRPr lang="de-DE" altLang="en-US">
              <a:solidFill>
                <a:schemeClr val="bg2"/>
              </a:solidFill>
              <a:ea typeface="ヒラギノ角ゴ Pro W3" pitchFamily="124" charset="-128"/>
              <a:cs typeface="+mn-cs"/>
            </a:endParaRPr>
          </a:p>
        </p:txBody>
      </p:sp>
      <p:sp>
        <p:nvSpPr>
          <p:cNvPr id="446503" name="AutoShape 39">
            <a:extLst>
              <a:ext uri="{FF2B5EF4-FFF2-40B4-BE49-F238E27FC236}">
                <a16:creationId xmlns:a16="http://schemas.microsoft.com/office/drawing/2014/main" id="{683C119B-9DD1-41FF-932C-329D594D1EDD}"/>
              </a:ext>
            </a:extLst>
          </p:cNvPr>
          <p:cNvSpPr>
            <a:spLocks noChangeArrowheads="1"/>
          </p:cNvSpPr>
          <p:nvPr/>
        </p:nvSpPr>
        <p:spPr bwMode="auto">
          <a:xfrm>
            <a:off x="4486275" y="6251575"/>
            <a:ext cx="593725" cy="349250"/>
          </a:xfrm>
          <a:prstGeom prst="can">
            <a:avLst>
              <a:gd name="adj" fmla="val 25000"/>
            </a:avLst>
          </a:prstGeom>
          <a:gradFill rotWithShape="1">
            <a:gsLst>
              <a:gs pos="0">
                <a:schemeClr val="tx2"/>
              </a:gs>
              <a:gs pos="100000">
                <a:schemeClr val="tx2">
                  <a:gamma/>
                  <a:shade val="46275"/>
                  <a:invGamma/>
                </a:schemeClr>
              </a:gs>
            </a:gsLst>
            <a:lin ang="5400000" scaled="1"/>
          </a:gradFill>
          <a:ln>
            <a:noFill/>
          </a:ln>
          <a:effectLst>
            <a:prstShdw prst="shdw17" dist="17961" dir="2700000">
              <a:schemeClr val="tx2">
                <a:gamma/>
                <a:shade val="60000"/>
                <a:invGamma/>
              </a:schemeClr>
            </a:prstShdw>
          </a:effectLst>
          <a:extLst>
            <a:ext uri="{91240B29-F687-4F45-9708-019B960494DF}">
              <a14:hiddenLine xmlns:a14="http://schemas.microsoft.com/office/drawing/2010/main" w="12700" algn="ctr">
                <a:solidFill>
                  <a:schemeClr val="accent2"/>
                </a:solidFill>
                <a:round/>
                <a:headEnd/>
                <a:tailEnd/>
              </a14:hiddenLine>
            </a:ext>
          </a:extLst>
        </p:spPr>
        <p:txBody>
          <a:bodyPr wrap="none"/>
          <a:lstStyle/>
          <a:p>
            <a:pPr algn="ctr" eaLnBrk="1" hangingPunct="1">
              <a:defRPr/>
            </a:pPr>
            <a:endParaRPr lang="de-DE" altLang="en-US">
              <a:solidFill>
                <a:schemeClr val="bg2"/>
              </a:solidFill>
              <a:ea typeface="ヒラギノ角ゴ Pro W3" pitchFamily="124" charset="-128"/>
              <a:cs typeface="+mn-cs"/>
            </a:endParaRPr>
          </a:p>
        </p:txBody>
      </p:sp>
      <p:grpSp>
        <p:nvGrpSpPr>
          <p:cNvPr id="18452" name="Group 51">
            <a:extLst>
              <a:ext uri="{FF2B5EF4-FFF2-40B4-BE49-F238E27FC236}">
                <a16:creationId xmlns:a16="http://schemas.microsoft.com/office/drawing/2014/main" id="{4437ED22-8668-4A8E-93F8-F1B7FE583871}"/>
              </a:ext>
            </a:extLst>
          </p:cNvPr>
          <p:cNvGrpSpPr>
            <a:grpSpLocks/>
          </p:cNvGrpSpPr>
          <p:nvPr/>
        </p:nvGrpSpPr>
        <p:grpSpPr bwMode="auto">
          <a:xfrm>
            <a:off x="590550" y="5337175"/>
            <a:ext cx="2903538" cy="312738"/>
            <a:chOff x="372" y="3362"/>
            <a:chExt cx="1829" cy="197"/>
          </a:xfrm>
        </p:grpSpPr>
        <p:sp>
          <p:nvSpPr>
            <p:cNvPr id="446504" name="AutoShape 40">
              <a:extLst>
                <a:ext uri="{FF2B5EF4-FFF2-40B4-BE49-F238E27FC236}">
                  <a16:creationId xmlns:a16="http://schemas.microsoft.com/office/drawing/2014/main" id="{55E2FEA6-AF0F-4FFB-9F04-20F7B3E23BB7}"/>
                </a:ext>
              </a:extLst>
            </p:cNvPr>
            <p:cNvSpPr>
              <a:spLocks noChangeArrowheads="1"/>
            </p:cNvSpPr>
            <p:nvPr/>
          </p:nvSpPr>
          <p:spPr bwMode="auto">
            <a:xfrm>
              <a:off x="372" y="3362"/>
              <a:ext cx="591" cy="197"/>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solidFill>
                  <a:schemeClr val="bg2"/>
                </a:solidFill>
                <a:ea typeface="ヒラギノ角ゴ Pro W3" pitchFamily="124" charset="-128"/>
                <a:cs typeface="+mn-cs"/>
              </a:endParaRPr>
            </a:p>
          </p:txBody>
        </p:sp>
        <p:sp>
          <p:nvSpPr>
            <p:cNvPr id="446505" name="AutoShape 41">
              <a:extLst>
                <a:ext uri="{FF2B5EF4-FFF2-40B4-BE49-F238E27FC236}">
                  <a16:creationId xmlns:a16="http://schemas.microsoft.com/office/drawing/2014/main" id="{35E31E7E-4C90-4576-898E-407695344B22}"/>
                </a:ext>
              </a:extLst>
            </p:cNvPr>
            <p:cNvSpPr>
              <a:spLocks noChangeArrowheads="1"/>
            </p:cNvSpPr>
            <p:nvPr/>
          </p:nvSpPr>
          <p:spPr bwMode="auto">
            <a:xfrm>
              <a:off x="986" y="3362"/>
              <a:ext cx="591" cy="197"/>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solidFill>
                  <a:schemeClr val="bg2"/>
                </a:solidFill>
                <a:ea typeface="ヒラギノ角ゴ Pro W3" pitchFamily="124" charset="-128"/>
                <a:cs typeface="+mn-cs"/>
              </a:endParaRPr>
            </a:p>
          </p:txBody>
        </p:sp>
        <p:sp>
          <p:nvSpPr>
            <p:cNvPr id="446506" name="AutoShape 42">
              <a:extLst>
                <a:ext uri="{FF2B5EF4-FFF2-40B4-BE49-F238E27FC236}">
                  <a16:creationId xmlns:a16="http://schemas.microsoft.com/office/drawing/2014/main" id="{1A04FA08-7C9C-419D-A554-97141AFD8700}"/>
                </a:ext>
              </a:extLst>
            </p:cNvPr>
            <p:cNvSpPr>
              <a:spLocks noChangeArrowheads="1"/>
            </p:cNvSpPr>
            <p:nvPr/>
          </p:nvSpPr>
          <p:spPr bwMode="auto">
            <a:xfrm>
              <a:off x="1611" y="3362"/>
              <a:ext cx="590" cy="197"/>
            </a:xfrm>
            <a:prstGeom prst="cube">
              <a:avLst>
                <a:gd name="adj" fmla="val 25000"/>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solidFill>
                  <a:schemeClr val="bg2"/>
                </a:solidFill>
                <a:ea typeface="ヒラギノ角ゴ Pro W3" pitchFamily="124" charset="-128"/>
                <a:cs typeface="+mn-cs"/>
              </a:endParaRPr>
            </a:p>
          </p:txBody>
        </p:sp>
      </p:grpSp>
      <p:grpSp>
        <p:nvGrpSpPr>
          <p:cNvPr id="18453" name="Group 52">
            <a:extLst>
              <a:ext uri="{FF2B5EF4-FFF2-40B4-BE49-F238E27FC236}">
                <a16:creationId xmlns:a16="http://schemas.microsoft.com/office/drawing/2014/main" id="{43DC313C-801A-4240-8AD0-A47E878B9E7C}"/>
              </a:ext>
            </a:extLst>
          </p:cNvPr>
          <p:cNvGrpSpPr>
            <a:grpSpLocks/>
          </p:cNvGrpSpPr>
          <p:nvPr/>
        </p:nvGrpSpPr>
        <p:grpSpPr bwMode="auto">
          <a:xfrm>
            <a:off x="590550" y="4675188"/>
            <a:ext cx="2903538" cy="312737"/>
            <a:chOff x="372" y="2877"/>
            <a:chExt cx="1829" cy="197"/>
          </a:xfrm>
        </p:grpSpPr>
        <p:sp>
          <p:nvSpPr>
            <p:cNvPr id="446507" name="AutoShape 43">
              <a:extLst>
                <a:ext uri="{FF2B5EF4-FFF2-40B4-BE49-F238E27FC236}">
                  <a16:creationId xmlns:a16="http://schemas.microsoft.com/office/drawing/2014/main" id="{64205E9A-3F71-48F0-95DB-7D4B4BE27658}"/>
                </a:ext>
              </a:extLst>
            </p:cNvPr>
            <p:cNvSpPr>
              <a:spLocks noChangeArrowheads="1"/>
            </p:cNvSpPr>
            <p:nvPr/>
          </p:nvSpPr>
          <p:spPr bwMode="auto">
            <a:xfrm>
              <a:off x="372" y="2877"/>
              <a:ext cx="591" cy="197"/>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ea typeface="ヒラギノ角ゴ Pro W3" pitchFamily="124" charset="-128"/>
                <a:cs typeface="+mn-cs"/>
              </a:endParaRPr>
            </a:p>
          </p:txBody>
        </p:sp>
        <p:sp>
          <p:nvSpPr>
            <p:cNvPr id="446508" name="AutoShape 44">
              <a:extLst>
                <a:ext uri="{FF2B5EF4-FFF2-40B4-BE49-F238E27FC236}">
                  <a16:creationId xmlns:a16="http://schemas.microsoft.com/office/drawing/2014/main" id="{55DAA616-CDDD-4C39-B95D-A66606629EF4}"/>
                </a:ext>
              </a:extLst>
            </p:cNvPr>
            <p:cNvSpPr>
              <a:spLocks noChangeArrowheads="1"/>
            </p:cNvSpPr>
            <p:nvPr/>
          </p:nvSpPr>
          <p:spPr bwMode="auto">
            <a:xfrm>
              <a:off x="991" y="2877"/>
              <a:ext cx="591" cy="197"/>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ea typeface="ヒラギノ角ゴ Pro W3" pitchFamily="124" charset="-128"/>
                <a:cs typeface="+mn-cs"/>
              </a:endParaRPr>
            </a:p>
          </p:txBody>
        </p:sp>
        <p:sp>
          <p:nvSpPr>
            <p:cNvPr id="446509" name="AutoShape 45">
              <a:extLst>
                <a:ext uri="{FF2B5EF4-FFF2-40B4-BE49-F238E27FC236}">
                  <a16:creationId xmlns:a16="http://schemas.microsoft.com/office/drawing/2014/main" id="{F3A054D2-F442-4DDC-B2EE-B31CBB4439EF}"/>
                </a:ext>
              </a:extLst>
            </p:cNvPr>
            <p:cNvSpPr>
              <a:spLocks noChangeArrowheads="1"/>
            </p:cNvSpPr>
            <p:nvPr/>
          </p:nvSpPr>
          <p:spPr bwMode="auto">
            <a:xfrm>
              <a:off x="1611" y="2877"/>
              <a:ext cx="590" cy="197"/>
            </a:xfrm>
            <a:prstGeom prst="cube">
              <a:avLst>
                <a:gd name="adj" fmla="val 25000"/>
              </a:avLst>
            </a:prstGeom>
            <a:gradFill rotWithShape="1">
              <a:gsLst>
                <a:gs pos="0">
                  <a:schemeClr val="bg1"/>
                </a:gs>
                <a:gs pos="100000">
                  <a:schemeClr val="bg1">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ea typeface="ヒラギノ角ゴ Pro W3" pitchFamily="124" charset="-128"/>
                <a:cs typeface="+mn-cs"/>
              </a:endParaRPr>
            </a:p>
          </p:txBody>
        </p:sp>
      </p:grpSp>
      <p:sp>
        <p:nvSpPr>
          <p:cNvPr id="446510" name="AutoShape 46">
            <a:extLst>
              <a:ext uri="{FF2B5EF4-FFF2-40B4-BE49-F238E27FC236}">
                <a16:creationId xmlns:a16="http://schemas.microsoft.com/office/drawing/2014/main" id="{A3AD5268-30C2-4A64-BBF8-179D4C1405F8}"/>
              </a:ext>
            </a:extLst>
          </p:cNvPr>
          <p:cNvSpPr>
            <a:spLocks noChangeArrowheads="1"/>
          </p:cNvSpPr>
          <p:nvPr/>
        </p:nvSpPr>
        <p:spPr bwMode="auto">
          <a:xfrm>
            <a:off x="4141788" y="4567238"/>
            <a:ext cx="938212" cy="312737"/>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ea typeface="ヒラギノ角ゴ Pro W3" pitchFamily="124" charset="-128"/>
              <a:cs typeface="+mn-cs"/>
            </a:endParaRPr>
          </a:p>
        </p:txBody>
      </p:sp>
      <p:sp>
        <p:nvSpPr>
          <p:cNvPr id="446511" name="AutoShape 47">
            <a:extLst>
              <a:ext uri="{FF2B5EF4-FFF2-40B4-BE49-F238E27FC236}">
                <a16:creationId xmlns:a16="http://schemas.microsoft.com/office/drawing/2014/main" id="{5B8047B9-FB98-42CA-8DBA-DFF4C090B759}"/>
              </a:ext>
            </a:extLst>
          </p:cNvPr>
          <p:cNvSpPr>
            <a:spLocks noChangeArrowheads="1"/>
          </p:cNvSpPr>
          <p:nvPr/>
        </p:nvSpPr>
        <p:spPr bwMode="auto">
          <a:xfrm>
            <a:off x="4141788" y="5337175"/>
            <a:ext cx="938212" cy="312738"/>
          </a:xfrm>
          <a:prstGeom prst="cube">
            <a:avLst>
              <a:gd name="adj" fmla="val 25000"/>
            </a:avLst>
          </a:prstGeom>
          <a:gradFill rotWithShape="1">
            <a:gsLst>
              <a:gs pos="0">
                <a:schemeClr val="accent2"/>
              </a:gs>
              <a:gs pos="100000">
                <a:schemeClr val="accent2">
                  <a:gamma/>
                  <a:shade val="54118"/>
                  <a:invGamma/>
                </a:schemeClr>
              </a:gs>
            </a:gsLst>
            <a:lin ang="5400000" scaled="1"/>
          </a:gra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de-DE" altLang="en-US">
              <a:ea typeface="ヒラギノ角ゴ Pro W3" pitchFamily="124" charset="-128"/>
              <a:cs typeface="+mn-cs"/>
            </a:endParaRPr>
          </a:p>
        </p:txBody>
      </p:sp>
      <p:sp>
        <p:nvSpPr>
          <p:cNvPr id="18456" name="AutoShape 48">
            <a:extLst>
              <a:ext uri="{FF2B5EF4-FFF2-40B4-BE49-F238E27FC236}">
                <a16:creationId xmlns:a16="http://schemas.microsoft.com/office/drawing/2014/main" id="{DF0FE22D-DAFA-4B79-95A7-D8BD1F138AFD}"/>
              </a:ext>
            </a:extLst>
          </p:cNvPr>
          <p:cNvSpPr>
            <a:spLocks noChangeArrowheads="1"/>
          </p:cNvSpPr>
          <p:nvPr/>
        </p:nvSpPr>
        <p:spPr bwMode="auto">
          <a:xfrm>
            <a:off x="457200" y="3708400"/>
            <a:ext cx="4437063" cy="29527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endParaRPr lang="en-IN" altLang="en-US" b="1">
              <a:latin typeface="Segoe Semibold" pitchFamily="34" charset="0"/>
            </a:endParaRPr>
          </a:p>
        </p:txBody>
      </p:sp>
      <p:sp>
        <p:nvSpPr>
          <p:cNvPr id="18457" name="Text Box 49">
            <a:extLst>
              <a:ext uri="{FF2B5EF4-FFF2-40B4-BE49-F238E27FC236}">
                <a16:creationId xmlns:a16="http://schemas.microsoft.com/office/drawing/2014/main" id="{9121A51C-A049-444A-A2A8-88CF12153A5E}"/>
              </a:ext>
            </a:extLst>
          </p:cNvPr>
          <p:cNvSpPr txBox="1">
            <a:spLocks noChangeArrowheads="1"/>
          </p:cNvSpPr>
          <p:nvPr/>
        </p:nvSpPr>
        <p:spPr bwMode="auto">
          <a:xfrm>
            <a:off x="681038" y="3619500"/>
            <a:ext cx="2081212" cy="25400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Arial" panose="020B0604020202020204" pitchFamily="34" charset="0"/>
                <a:ea typeface="ヒラギノ角ゴ Pro W3"/>
                <a:cs typeface="ヒラギノ角ゴ Pro W3"/>
              </a:defRPr>
            </a:lvl1pPr>
            <a:lvl2pPr marL="742950" indent="-285750">
              <a:defRPr sz="1200">
                <a:solidFill>
                  <a:schemeClr val="tx1"/>
                </a:solidFill>
                <a:latin typeface="Arial" panose="020B0604020202020204" pitchFamily="34" charset="0"/>
                <a:ea typeface="ヒラギノ角ゴ Pro W3"/>
                <a:cs typeface="ヒラギノ角ゴ Pro W3"/>
              </a:defRPr>
            </a:lvl2pPr>
            <a:lvl3pPr marL="1143000" indent="-228600">
              <a:defRPr sz="1200">
                <a:solidFill>
                  <a:schemeClr val="tx1"/>
                </a:solidFill>
                <a:latin typeface="Arial" panose="020B0604020202020204" pitchFamily="34" charset="0"/>
                <a:ea typeface="ヒラギノ角ゴ Pro W3"/>
                <a:cs typeface="ヒラギノ角ゴ Pro W3"/>
              </a:defRPr>
            </a:lvl3pPr>
            <a:lvl4pPr marL="1600200" indent="-228600">
              <a:defRPr sz="1200">
                <a:solidFill>
                  <a:schemeClr val="tx1"/>
                </a:solidFill>
                <a:latin typeface="Arial" panose="020B0604020202020204" pitchFamily="34" charset="0"/>
                <a:ea typeface="ヒラギノ角ゴ Pro W3"/>
                <a:cs typeface="ヒラギノ角ゴ Pro W3"/>
              </a:defRPr>
            </a:lvl4pPr>
            <a:lvl5pPr marL="2057400" indent="-228600">
              <a:defRPr sz="12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ヒラギノ角ゴ Pro W3"/>
                <a:cs typeface="ヒラギノ角ゴ Pro W3"/>
              </a:defRPr>
            </a:lvl9pPr>
          </a:lstStyle>
          <a:p>
            <a:pPr algn="ctr" eaLnBrk="1" hangingPunct="1"/>
            <a:r>
              <a:rPr lang="de-DE" altLang="en-US" sz="1000" b="1" i="1"/>
              <a:t>Team Foundation Object Model</a:t>
            </a:r>
            <a:endParaRPr lang="en-US" altLang="en-US" sz="1000" b="1" i="1"/>
          </a:p>
        </p:txBody>
      </p:sp>
      <p:cxnSp>
        <p:nvCxnSpPr>
          <p:cNvPr id="18458" name="AutoShape 53">
            <a:extLst>
              <a:ext uri="{FF2B5EF4-FFF2-40B4-BE49-F238E27FC236}">
                <a16:creationId xmlns:a16="http://schemas.microsoft.com/office/drawing/2014/main" id="{5E413B47-EE2E-4675-B30D-4B1A141BDD88}"/>
              </a:ext>
            </a:extLst>
          </p:cNvPr>
          <p:cNvCxnSpPr>
            <a:cxnSpLocks noChangeShapeType="1"/>
            <a:stCxn id="18475" idx="1"/>
            <a:endCxn id="446504" idx="0"/>
          </p:cNvCxnSpPr>
          <p:nvPr/>
        </p:nvCxnSpPr>
        <p:spPr bwMode="auto">
          <a:xfrm rot="10800000" flipV="1">
            <a:off x="1098550" y="1763713"/>
            <a:ext cx="4186238" cy="3573462"/>
          </a:xfrm>
          <a:prstGeom prst="curvedConnector2">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59" name="AutoShape 54">
            <a:extLst>
              <a:ext uri="{FF2B5EF4-FFF2-40B4-BE49-F238E27FC236}">
                <a16:creationId xmlns:a16="http://schemas.microsoft.com/office/drawing/2014/main" id="{1CA939A5-FEC1-4363-9059-A39B6C24A7BB}"/>
              </a:ext>
            </a:extLst>
          </p:cNvPr>
          <p:cNvCxnSpPr>
            <a:cxnSpLocks noChangeShapeType="1"/>
            <a:stCxn id="18475" idx="1"/>
            <a:endCxn id="446499" idx="1"/>
          </p:cNvCxnSpPr>
          <p:nvPr/>
        </p:nvCxnSpPr>
        <p:spPr bwMode="auto">
          <a:xfrm rot="10800000" flipV="1">
            <a:off x="1862138" y="1763713"/>
            <a:ext cx="3422650" cy="4487862"/>
          </a:xfrm>
          <a:prstGeom prst="curvedConnector2">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0" name="AutoShape 55">
            <a:extLst>
              <a:ext uri="{FF2B5EF4-FFF2-40B4-BE49-F238E27FC236}">
                <a16:creationId xmlns:a16="http://schemas.microsoft.com/office/drawing/2014/main" id="{62312FD8-03B6-4CE5-98C0-1A83A65F2990}"/>
              </a:ext>
            </a:extLst>
          </p:cNvPr>
          <p:cNvCxnSpPr>
            <a:cxnSpLocks noChangeShapeType="1"/>
            <a:stCxn id="18473" idx="3"/>
            <a:endCxn id="446505" idx="0"/>
          </p:cNvCxnSpPr>
          <p:nvPr/>
        </p:nvCxnSpPr>
        <p:spPr bwMode="auto">
          <a:xfrm flipH="1">
            <a:off x="2073275" y="1760538"/>
            <a:ext cx="6686550" cy="3576637"/>
          </a:xfrm>
          <a:prstGeom prst="curvedConnector4">
            <a:avLst>
              <a:gd name="adj1" fmla="val -3394"/>
              <a:gd name="adj2" fmla="val 5769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1" name="AutoShape 56">
            <a:extLst>
              <a:ext uri="{FF2B5EF4-FFF2-40B4-BE49-F238E27FC236}">
                <a16:creationId xmlns:a16="http://schemas.microsoft.com/office/drawing/2014/main" id="{F8EF0409-A1CD-4758-8AA9-B65BBCC55F10}"/>
              </a:ext>
            </a:extLst>
          </p:cNvPr>
          <p:cNvCxnSpPr>
            <a:cxnSpLocks noChangeShapeType="1"/>
            <a:stCxn id="18473" idx="3"/>
            <a:endCxn id="446500" idx="1"/>
          </p:cNvCxnSpPr>
          <p:nvPr/>
        </p:nvCxnSpPr>
        <p:spPr bwMode="auto">
          <a:xfrm flipH="1">
            <a:off x="2835275" y="1760538"/>
            <a:ext cx="5924550" cy="4491037"/>
          </a:xfrm>
          <a:prstGeom prst="curvedConnector4">
            <a:avLst>
              <a:gd name="adj1" fmla="val -3833"/>
              <a:gd name="adj2" fmla="val 56134"/>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2" name="AutoShape 57">
            <a:extLst>
              <a:ext uri="{FF2B5EF4-FFF2-40B4-BE49-F238E27FC236}">
                <a16:creationId xmlns:a16="http://schemas.microsoft.com/office/drawing/2014/main" id="{439AEBD4-776B-4123-A198-47801DC316EC}"/>
              </a:ext>
            </a:extLst>
          </p:cNvPr>
          <p:cNvCxnSpPr>
            <a:cxnSpLocks noChangeShapeType="1"/>
            <a:stCxn id="18477" idx="1"/>
            <a:endCxn id="446506" idx="0"/>
          </p:cNvCxnSpPr>
          <p:nvPr/>
        </p:nvCxnSpPr>
        <p:spPr bwMode="auto">
          <a:xfrm rot="10800000" flipV="1">
            <a:off x="3065463" y="2786063"/>
            <a:ext cx="2216150" cy="2551112"/>
          </a:xfrm>
          <a:prstGeom prst="curvedConnector2">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3" name="AutoShape 58">
            <a:extLst>
              <a:ext uri="{FF2B5EF4-FFF2-40B4-BE49-F238E27FC236}">
                <a16:creationId xmlns:a16="http://schemas.microsoft.com/office/drawing/2014/main" id="{20BEAF1D-449A-414C-9BC7-DCBFD600F5AC}"/>
              </a:ext>
            </a:extLst>
          </p:cNvPr>
          <p:cNvCxnSpPr>
            <a:cxnSpLocks noChangeShapeType="1"/>
            <a:stCxn id="18477" idx="1"/>
            <a:endCxn id="446501" idx="1"/>
          </p:cNvCxnSpPr>
          <p:nvPr/>
        </p:nvCxnSpPr>
        <p:spPr bwMode="auto">
          <a:xfrm rot="10800000" flipV="1">
            <a:off x="3810000" y="2786063"/>
            <a:ext cx="1471613" cy="3465512"/>
          </a:xfrm>
          <a:prstGeom prst="curvedConnector2">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4" name="AutoShape 59">
            <a:extLst>
              <a:ext uri="{FF2B5EF4-FFF2-40B4-BE49-F238E27FC236}">
                <a16:creationId xmlns:a16="http://schemas.microsoft.com/office/drawing/2014/main" id="{1BA008DC-90E7-4976-8F44-DB46C20D59CC}"/>
              </a:ext>
            </a:extLst>
          </p:cNvPr>
          <p:cNvCxnSpPr>
            <a:cxnSpLocks noChangeShapeType="1"/>
            <a:stCxn id="18479" idx="2"/>
            <a:endCxn id="446510" idx="5"/>
          </p:cNvCxnSpPr>
          <p:nvPr/>
        </p:nvCxnSpPr>
        <p:spPr bwMode="auto">
          <a:xfrm rot="5400000">
            <a:off x="5807869" y="2609056"/>
            <a:ext cx="1347788" cy="2803525"/>
          </a:xfrm>
          <a:prstGeom prst="curvedConnector2">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5" name="AutoShape 60">
            <a:extLst>
              <a:ext uri="{FF2B5EF4-FFF2-40B4-BE49-F238E27FC236}">
                <a16:creationId xmlns:a16="http://schemas.microsoft.com/office/drawing/2014/main" id="{899DB918-9EF9-4A1E-AD25-1E56C6F6B310}"/>
              </a:ext>
            </a:extLst>
          </p:cNvPr>
          <p:cNvCxnSpPr>
            <a:cxnSpLocks noChangeShapeType="1"/>
            <a:stCxn id="18481" idx="2"/>
            <a:endCxn id="446511" idx="0"/>
          </p:cNvCxnSpPr>
          <p:nvPr/>
        </p:nvCxnSpPr>
        <p:spPr bwMode="auto">
          <a:xfrm rot="5400000">
            <a:off x="4577557" y="2896394"/>
            <a:ext cx="2513012" cy="2368550"/>
          </a:xfrm>
          <a:prstGeom prst="curvedConnector3">
            <a:avLst>
              <a:gd name="adj1" fmla="val 49968"/>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6" name="AutoShape 61">
            <a:extLst>
              <a:ext uri="{FF2B5EF4-FFF2-40B4-BE49-F238E27FC236}">
                <a16:creationId xmlns:a16="http://schemas.microsoft.com/office/drawing/2014/main" id="{3AE12536-6FAB-4F5C-BB6A-4B48ED47B4C6}"/>
              </a:ext>
            </a:extLst>
          </p:cNvPr>
          <p:cNvCxnSpPr>
            <a:cxnSpLocks noChangeShapeType="1"/>
            <a:stCxn id="18481" idx="2"/>
            <a:endCxn id="446503" idx="1"/>
          </p:cNvCxnSpPr>
          <p:nvPr/>
        </p:nvCxnSpPr>
        <p:spPr bwMode="auto">
          <a:xfrm rot="5400000">
            <a:off x="4187032" y="3420269"/>
            <a:ext cx="3427412" cy="2235200"/>
          </a:xfrm>
          <a:prstGeom prst="curvedConnector3">
            <a:avLst>
              <a:gd name="adj1" fmla="val 49977"/>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7CA71C3-74D5-421D-B79E-CA55C2C3B393}"/>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Team Project</a:t>
            </a:r>
            <a:endParaRPr lang="en-US" altLang="en-US">
              <a:latin typeface="Calibri Light" panose="020F0302020204030204" pitchFamily="34" charset="0"/>
              <a:cs typeface="Calibri Light" panose="020F0302020204030204" pitchFamily="34" charset="0"/>
            </a:endParaRPr>
          </a:p>
        </p:txBody>
      </p:sp>
      <p:sp>
        <p:nvSpPr>
          <p:cNvPr id="19459" name="Rectangle 3">
            <a:extLst>
              <a:ext uri="{FF2B5EF4-FFF2-40B4-BE49-F238E27FC236}">
                <a16:creationId xmlns:a16="http://schemas.microsoft.com/office/drawing/2014/main" id="{79A8314B-A704-4CC3-BF9A-C091DAD86648}"/>
              </a:ext>
            </a:extLst>
          </p:cNvPr>
          <p:cNvSpPr>
            <a:spLocks noGrp="1" noChangeArrowheads="1"/>
          </p:cNvSpPr>
          <p:nvPr>
            <p:ph idx="1"/>
          </p:nvPr>
        </p:nvSpPr>
        <p:spPr>
          <a:xfrm>
            <a:off x="382588" y="1414463"/>
            <a:ext cx="8380412" cy="4956175"/>
          </a:xfrm>
        </p:spPr>
        <p:txBody>
          <a:bodyPr/>
          <a:lstStyle/>
          <a:p>
            <a:pPr eaLnBrk="1" hangingPunct="1"/>
            <a:r>
              <a:rPr lang="en-US" altLang="en-US" b="1">
                <a:latin typeface="Calibri Light" panose="020F0302020204030204" pitchFamily="34" charset="0"/>
                <a:cs typeface="Calibri Light" panose="020F0302020204030204" pitchFamily="34" charset="0"/>
              </a:rPr>
              <a:t>Multiple team projects per</a:t>
            </a:r>
            <a:br>
              <a:rPr lang="en-US" altLang="en-US" b="1">
                <a:latin typeface="Calibri Light" panose="020F0302020204030204" pitchFamily="34" charset="0"/>
                <a:cs typeface="Calibri Light" panose="020F0302020204030204" pitchFamily="34" charset="0"/>
              </a:rPr>
            </a:br>
            <a:r>
              <a:rPr lang="en-US" altLang="en-US" b="1">
                <a:latin typeface="Calibri Light" panose="020F0302020204030204" pitchFamily="34" charset="0"/>
                <a:cs typeface="Calibri Light" panose="020F0302020204030204" pitchFamily="34" charset="0"/>
              </a:rPr>
              <a:t>Team Foundation Server</a:t>
            </a:r>
          </a:p>
          <a:p>
            <a:pPr eaLnBrk="1" hangingPunct="1"/>
            <a:r>
              <a:rPr lang="de-DE" altLang="en-US" b="1">
                <a:latin typeface="Calibri Light" panose="020F0302020204030204" pitchFamily="34" charset="0"/>
                <a:cs typeface="Calibri Light" panose="020F0302020204030204" pitchFamily="34" charset="0"/>
              </a:rPr>
              <a:t>A Team Project</a:t>
            </a:r>
            <a:endParaRPr lang="en-US" altLang="en-US" b="1">
              <a:latin typeface="Calibri Light" panose="020F0302020204030204" pitchFamily="34" charset="0"/>
              <a:cs typeface="Calibri Light" panose="020F0302020204030204" pitchFamily="34" charset="0"/>
            </a:endParaRPr>
          </a:p>
          <a:p>
            <a:pPr lvl="1" eaLnBrk="1" hangingPunct="1"/>
            <a:r>
              <a:rPr lang="en-US" altLang="en-US" b="1">
                <a:latin typeface="Calibri Light" panose="020F0302020204030204" pitchFamily="34" charset="0"/>
                <a:cs typeface="Calibri Light" panose="020F0302020204030204" pitchFamily="34" charset="0"/>
              </a:rPr>
              <a:t>… collects work items, code,</a:t>
            </a:r>
            <a:br>
              <a:rPr lang="en-US" altLang="en-US" b="1">
                <a:latin typeface="Calibri Light" panose="020F0302020204030204" pitchFamily="34" charset="0"/>
                <a:cs typeface="Calibri Light" panose="020F0302020204030204" pitchFamily="34" charset="0"/>
              </a:rPr>
            </a:br>
            <a:r>
              <a:rPr lang="en-US" altLang="en-US" b="1">
                <a:latin typeface="Calibri Light" panose="020F0302020204030204" pitchFamily="34" charset="0"/>
                <a:cs typeface="Calibri Light" panose="020F0302020204030204" pitchFamily="34" charset="0"/>
              </a:rPr>
              <a:t>tests, work products, metrics,</a:t>
            </a:r>
            <a:br>
              <a:rPr lang="en-US" altLang="en-US" b="1">
                <a:latin typeface="Calibri Light" panose="020F0302020204030204" pitchFamily="34" charset="0"/>
                <a:cs typeface="Calibri Light" panose="020F0302020204030204" pitchFamily="34" charset="0"/>
              </a:rPr>
            </a:br>
            <a:r>
              <a:rPr lang="en-US" altLang="en-US" b="1">
                <a:latin typeface="Calibri Light" panose="020F0302020204030204" pitchFamily="34" charset="0"/>
                <a:cs typeface="Calibri Light" panose="020F0302020204030204" pitchFamily="34" charset="0"/>
              </a:rPr>
              <a:t>in its own namespace</a:t>
            </a:r>
          </a:p>
          <a:p>
            <a:pPr lvl="1" eaLnBrk="1" hangingPunct="1"/>
            <a:r>
              <a:rPr lang="en-US" altLang="en-US" b="1">
                <a:latin typeface="Calibri Light" panose="020F0302020204030204" pitchFamily="34" charset="0"/>
                <a:cs typeface="Calibri Light" panose="020F0302020204030204" pitchFamily="34" charset="0"/>
              </a:rPr>
              <a:t>… select tooling</a:t>
            </a:r>
          </a:p>
          <a:p>
            <a:pPr lvl="1" eaLnBrk="1" hangingPunct="1"/>
            <a:r>
              <a:rPr lang="en-US" altLang="en-US" b="1">
                <a:latin typeface="Calibri Light" panose="020F0302020204030204" pitchFamily="34" charset="0"/>
                <a:cs typeface="Calibri Light" panose="020F0302020204030204" pitchFamily="34" charset="0"/>
              </a:rPr>
              <a:t>… enhances reporting</a:t>
            </a:r>
          </a:p>
          <a:p>
            <a:pPr eaLnBrk="1" hangingPunct="1"/>
            <a:r>
              <a:rPr lang="de-DE" altLang="en-US" b="1">
                <a:latin typeface="Calibri Light" panose="020F0302020204030204" pitchFamily="34" charset="0"/>
                <a:cs typeface="Calibri Light" panose="020F0302020204030204" pitchFamily="34" charset="0"/>
              </a:rPr>
              <a:t>Process Templates</a:t>
            </a:r>
          </a:p>
          <a:p>
            <a:pPr lvl="1" eaLnBrk="1" hangingPunct="1"/>
            <a:r>
              <a:rPr lang="de-DE" altLang="en-US" b="1">
                <a:latin typeface="Calibri Light" panose="020F0302020204030204" pitchFamily="34" charset="0"/>
                <a:cs typeface="Calibri Light" panose="020F0302020204030204" pitchFamily="34" charset="0"/>
              </a:rPr>
              <a:t>… configure team project creation</a:t>
            </a:r>
            <a:endParaRPr lang="en-US" altLang="en-US" b="1">
              <a:latin typeface="Calibri Light" panose="020F0302020204030204" pitchFamily="34" charset="0"/>
              <a:cs typeface="Calibri Light" panose="020F0302020204030204" pitchFamily="34" charset="0"/>
            </a:endParaRPr>
          </a:p>
        </p:txBody>
      </p:sp>
      <p:pic>
        <p:nvPicPr>
          <p:cNvPr id="19460" name="Picture 5">
            <a:extLst>
              <a:ext uri="{FF2B5EF4-FFF2-40B4-BE49-F238E27FC236}">
                <a16:creationId xmlns:a16="http://schemas.microsoft.com/office/drawing/2014/main" id="{1B0380F1-8AB2-4660-9C83-B5AA72606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803275"/>
            <a:ext cx="29686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Group 8">
            <a:extLst>
              <a:ext uri="{FF2B5EF4-FFF2-40B4-BE49-F238E27FC236}">
                <a16:creationId xmlns:a16="http://schemas.microsoft.com/office/drawing/2014/main" id="{66112EBE-8A94-408C-9008-E18915B0F2B7}"/>
              </a:ext>
            </a:extLst>
          </p:cNvPr>
          <p:cNvGrpSpPr>
            <a:grpSpLocks/>
          </p:cNvGrpSpPr>
          <p:nvPr/>
        </p:nvGrpSpPr>
        <p:grpSpPr bwMode="auto">
          <a:xfrm>
            <a:off x="7375525" y="-28575"/>
            <a:ext cx="1574800" cy="1008063"/>
            <a:chOff x="4275" y="801"/>
            <a:chExt cx="992" cy="635"/>
          </a:xfrm>
        </p:grpSpPr>
        <p:pic>
          <p:nvPicPr>
            <p:cNvPr id="19468" name="Picture 6" descr="GEL Callout carrot">
              <a:extLst>
                <a:ext uri="{FF2B5EF4-FFF2-40B4-BE49-F238E27FC236}">
                  <a16:creationId xmlns:a16="http://schemas.microsoft.com/office/drawing/2014/main" id="{BADD4F9D-4654-4DFA-8868-9FE58A842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 y="801"/>
              <a:ext cx="992"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183" name="Text Box 7">
              <a:extLst>
                <a:ext uri="{FF2B5EF4-FFF2-40B4-BE49-F238E27FC236}">
                  <a16:creationId xmlns:a16="http://schemas.microsoft.com/office/drawing/2014/main" id="{7E18E6EF-CEFC-442A-B908-6C87A28451F7}"/>
                </a:ext>
              </a:extLst>
            </p:cNvPr>
            <p:cNvSpPr txBox="1">
              <a:spLocks noChangeArrowheads="1"/>
            </p:cNvSpPr>
            <p:nvPr/>
          </p:nvSpPr>
          <p:spPr bwMode="auto">
            <a:xfrm>
              <a:off x="4298" y="951"/>
              <a:ext cx="945" cy="212"/>
            </a:xfrm>
            <a:prstGeom prst="rect">
              <a:avLst/>
            </a:prstGeom>
            <a:noFill/>
            <a:ln>
              <a:noFill/>
            </a:ln>
            <a:effectLst/>
            <a:extLst>
              <a:ext uri="{909E8E84-426E-40DD-AFC4-6F175D3DCCD1}">
                <a14:hiddenFill xmlns:a14="http://schemas.microsoft.com/office/drawing/2010/main">
                  <a:gradFill rotWithShape="0">
                    <a:gsLst>
                      <a:gs pos="0">
                        <a:schemeClr val="folHlink">
                          <a:gamma/>
                          <a:shade val="54118"/>
                          <a:invGamma/>
                        </a:schemeClr>
                      </a:gs>
                      <a:gs pos="50000">
                        <a:schemeClr val="folHlink"/>
                      </a:gs>
                      <a:gs pos="100000">
                        <a:schemeClr val="folHlink">
                          <a:gamma/>
                          <a:shade val="54118"/>
                          <a:invGamma/>
                        </a:schemeClr>
                      </a:gs>
                    </a:gsLst>
                    <a:lin ang="2700000" scaled="1"/>
                  </a:gra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de-DE" altLang="en-US" sz="1600">
                  <a:ea typeface="ヒラギノ角ゴ Pro W3" pitchFamily="124" charset="-128"/>
                  <a:cs typeface="+mn-cs"/>
                </a:rPr>
                <a:t>Team Explorer</a:t>
              </a:r>
              <a:endParaRPr lang="en-US" altLang="en-US" sz="1600">
                <a:ea typeface="ヒラギノ角ゴ Pro W3" pitchFamily="124" charset="-128"/>
                <a:cs typeface="+mn-cs"/>
              </a:endParaRPr>
            </a:p>
          </p:txBody>
        </p:sp>
      </p:grpSp>
      <p:grpSp>
        <p:nvGrpSpPr>
          <p:cNvPr id="19462" name="Group 20">
            <a:extLst>
              <a:ext uri="{FF2B5EF4-FFF2-40B4-BE49-F238E27FC236}">
                <a16:creationId xmlns:a16="http://schemas.microsoft.com/office/drawing/2014/main" id="{7E173DD1-8040-4C42-B3C3-204C702E2F69}"/>
              </a:ext>
            </a:extLst>
          </p:cNvPr>
          <p:cNvGrpSpPr>
            <a:grpSpLocks/>
          </p:cNvGrpSpPr>
          <p:nvPr/>
        </p:nvGrpSpPr>
        <p:grpSpPr bwMode="auto">
          <a:xfrm>
            <a:off x="6927850" y="1676400"/>
            <a:ext cx="1500188" cy="917575"/>
            <a:chOff x="3421" y="2360"/>
            <a:chExt cx="2193" cy="1343"/>
          </a:xfrm>
        </p:grpSpPr>
        <p:pic>
          <p:nvPicPr>
            <p:cNvPr id="19463" name="Picture 10" descr="GEL Rounded Rectangle MS green">
              <a:extLst>
                <a:ext uri="{FF2B5EF4-FFF2-40B4-BE49-F238E27FC236}">
                  <a16:creationId xmlns:a16="http://schemas.microsoft.com/office/drawing/2014/main" id="{8C0DC046-D399-4063-816B-A30CF048A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 y="2360"/>
              <a:ext cx="1107"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2" descr="GEL Rounded Rectangle amethyst">
              <a:extLst>
                <a:ext uri="{FF2B5EF4-FFF2-40B4-BE49-F238E27FC236}">
                  <a16:creationId xmlns:a16="http://schemas.microsoft.com/office/drawing/2014/main" id="{46946F57-6D1E-4ED2-A912-F8CB8EBF1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 y="2362"/>
              <a:ext cx="1105"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4" descr="GEL Rounded Rectangle carrot">
              <a:extLst>
                <a:ext uri="{FF2B5EF4-FFF2-40B4-BE49-F238E27FC236}">
                  <a16:creationId xmlns:a16="http://schemas.microsoft.com/office/drawing/2014/main" id="{64A69CF6-1163-4350-AE8C-55C070624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 y="3007"/>
              <a:ext cx="110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6" descr="GEL Rounded Rectangle aquamarine">
              <a:extLst>
                <a:ext uri="{FF2B5EF4-FFF2-40B4-BE49-F238E27FC236}">
                  <a16:creationId xmlns:a16="http://schemas.microsoft.com/office/drawing/2014/main" id="{80021ED2-F4B3-406B-AEE9-20EAD32E88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 y="3002"/>
              <a:ext cx="1109"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8" descr="blue sphere2">
              <a:extLst>
                <a:ext uri="{FF2B5EF4-FFF2-40B4-BE49-F238E27FC236}">
                  <a16:creationId xmlns:a16="http://schemas.microsoft.com/office/drawing/2014/main" id="{7964F447-8B53-4C9E-B907-103802B0F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 y="2682"/>
              <a:ext cx="782"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6C1723A-0994-4C26-ABD4-7344D2F6808F}"/>
              </a:ext>
            </a:extLst>
          </p:cNvPr>
          <p:cNvSpPr>
            <a:spLocks noGrp="1" noChangeArrowheads="1"/>
          </p:cNvSpPr>
          <p:nvPr>
            <p:ph type="title"/>
          </p:nvPr>
        </p:nvSpPr>
        <p:spPr/>
        <p:txBody>
          <a:bodyPr/>
          <a:lstStyle/>
          <a:p>
            <a:pPr eaLnBrk="1" hangingPunct="1"/>
            <a:r>
              <a:rPr lang="de-DE" altLang="en-US">
                <a:latin typeface="Calibri Light" panose="020F0302020204030204" pitchFamily="34" charset="0"/>
                <a:cs typeface="Calibri Light" panose="020F0302020204030204" pitchFamily="34" charset="0"/>
              </a:rPr>
              <a:t>Process Template</a:t>
            </a:r>
            <a:endParaRPr lang="en-US" altLang="en-US">
              <a:latin typeface="Calibri Light" panose="020F0302020204030204" pitchFamily="34" charset="0"/>
              <a:cs typeface="Calibri Light" panose="020F0302020204030204" pitchFamily="34" charset="0"/>
            </a:endParaRPr>
          </a:p>
        </p:txBody>
      </p:sp>
      <p:sp>
        <p:nvSpPr>
          <p:cNvPr id="20483" name="Rectangle 3">
            <a:extLst>
              <a:ext uri="{FF2B5EF4-FFF2-40B4-BE49-F238E27FC236}">
                <a16:creationId xmlns:a16="http://schemas.microsoft.com/office/drawing/2014/main" id="{36E19A10-2977-4233-B52C-AACEDCA4A14C}"/>
              </a:ext>
            </a:extLst>
          </p:cNvPr>
          <p:cNvSpPr>
            <a:spLocks noGrp="1" noChangeArrowheads="1"/>
          </p:cNvSpPr>
          <p:nvPr>
            <p:ph idx="1"/>
          </p:nvPr>
        </p:nvSpPr>
        <p:spPr>
          <a:xfrm>
            <a:off x="382588" y="1414463"/>
            <a:ext cx="8380412" cy="5186362"/>
          </a:xfrm>
        </p:spPr>
        <p:txBody>
          <a:bodyPr/>
          <a:lstStyle/>
          <a:p>
            <a:pPr eaLnBrk="1" hangingPunct="1">
              <a:lnSpc>
                <a:spcPct val="80000"/>
              </a:lnSpc>
            </a:pPr>
            <a:r>
              <a:rPr lang="de-DE" altLang="en-US">
                <a:latin typeface="Calibri Light" panose="020F0302020204030204" pitchFamily="34" charset="0"/>
                <a:cs typeface="Calibri Light" panose="020F0302020204030204" pitchFamily="34" charset="0"/>
              </a:rPr>
              <a:t>Process Templates</a:t>
            </a:r>
          </a:p>
          <a:p>
            <a:pPr lvl="1" eaLnBrk="1" hangingPunct="1">
              <a:lnSpc>
                <a:spcPct val="80000"/>
              </a:lnSpc>
            </a:pPr>
            <a:r>
              <a:rPr lang="de-DE" altLang="en-US">
                <a:latin typeface="Calibri Light" panose="020F0302020204030204" pitchFamily="34" charset="0"/>
                <a:cs typeface="Calibri Light" panose="020F0302020204030204" pitchFamily="34" charset="0"/>
              </a:rPr>
              <a:t>… define the methodology</a:t>
            </a:r>
          </a:p>
          <a:p>
            <a:pPr lvl="1" eaLnBrk="1" hangingPunct="1">
              <a:lnSpc>
                <a:spcPct val="80000"/>
              </a:lnSpc>
            </a:pPr>
            <a:r>
              <a:rPr lang="de-DE" altLang="en-US">
                <a:latin typeface="Calibri Light" panose="020F0302020204030204" pitchFamily="34" charset="0"/>
                <a:cs typeface="Calibri Light" panose="020F0302020204030204" pitchFamily="34" charset="0"/>
              </a:rPr>
              <a:t>… specify the tools</a:t>
            </a:r>
          </a:p>
          <a:p>
            <a:pPr lvl="1" eaLnBrk="1" hangingPunct="1">
              <a:lnSpc>
                <a:spcPct val="80000"/>
              </a:lnSpc>
            </a:pPr>
            <a:r>
              <a:rPr lang="de-DE" altLang="en-US">
                <a:latin typeface="Calibri Light" panose="020F0302020204030204" pitchFamily="34" charset="0"/>
                <a:cs typeface="Calibri Light" panose="020F0302020204030204" pitchFamily="34" charset="0"/>
              </a:rPr>
              <a:t>… give process guidance</a:t>
            </a:r>
          </a:p>
          <a:p>
            <a:pPr eaLnBrk="1" hangingPunct="1">
              <a:lnSpc>
                <a:spcPct val="80000"/>
              </a:lnSpc>
            </a:pPr>
            <a:r>
              <a:rPr lang="de-DE" altLang="en-US">
                <a:latin typeface="Calibri Light" panose="020F0302020204030204" pitchFamily="34" charset="0"/>
                <a:cs typeface="Calibri Light" panose="020F0302020204030204" pitchFamily="34" charset="0"/>
              </a:rPr>
              <a:t>Process Definition Files</a:t>
            </a:r>
          </a:p>
          <a:p>
            <a:pPr lvl="1" eaLnBrk="1" hangingPunct="1">
              <a:lnSpc>
                <a:spcPct val="80000"/>
              </a:lnSpc>
            </a:pPr>
            <a:r>
              <a:rPr lang="de-DE" altLang="en-US">
                <a:latin typeface="Calibri Light" panose="020F0302020204030204" pitchFamily="34" charset="0"/>
                <a:cs typeface="Calibri Light" panose="020F0302020204030204" pitchFamily="34" charset="0"/>
              </a:rPr>
              <a:t>… select and order plugins</a:t>
            </a:r>
          </a:p>
          <a:p>
            <a:pPr eaLnBrk="1" hangingPunct="1">
              <a:lnSpc>
                <a:spcPct val="80000"/>
              </a:lnSpc>
            </a:pPr>
            <a:r>
              <a:rPr lang="de-DE" altLang="en-US">
                <a:latin typeface="Calibri Light" panose="020F0302020204030204" pitchFamily="34" charset="0"/>
                <a:cs typeface="Calibri Light" panose="020F0302020204030204" pitchFamily="34" charset="0"/>
              </a:rPr>
              <a:t>Process Template Plugins</a:t>
            </a:r>
          </a:p>
          <a:p>
            <a:pPr lvl="1" eaLnBrk="1" hangingPunct="1">
              <a:lnSpc>
                <a:spcPct val="80000"/>
              </a:lnSpc>
            </a:pPr>
            <a:r>
              <a:rPr lang="de-DE" altLang="en-US">
                <a:latin typeface="Calibri Light" panose="020F0302020204030204" pitchFamily="34" charset="0"/>
                <a:cs typeface="Calibri Light" panose="020F0302020204030204" pitchFamily="34" charset="0"/>
              </a:rPr>
              <a:t>… perform specific setup tasks</a:t>
            </a:r>
          </a:p>
          <a:p>
            <a:pPr lvl="1" eaLnBrk="1" hangingPunct="1">
              <a:lnSpc>
                <a:spcPct val="80000"/>
              </a:lnSpc>
            </a:pPr>
            <a:r>
              <a:rPr lang="de-DE" altLang="en-US">
                <a:latin typeface="Calibri Light" panose="020F0302020204030204" pitchFamily="34" charset="0"/>
                <a:cs typeface="Calibri Light" panose="020F0302020204030204" pitchFamily="34" charset="0"/>
              </a:rPr>
              <a:t>E.g. Work Item Tracking – work item types/instances</a:t>
            </a:r>
          </a:p>
          <a:p>
            <a:pPr lvl="1" eaLnBrk="1" hangingPunct="1">
              <a:lnSpc>
                <a:spcPct val="80000"/>
              </a:lnSpc>
            </a:pPr>
            <a:r>
              <a:rPr lang="de-DE" altLang="en-US">
                <a:latin typeface="Calibri Light" panose="020F0302020204030204" pitchFamily="34" charset="0"/>
                <a:cs typeface="Calibri Light" panose="020F0302020204030204" pitchFamily="34" charset="0"/>
              </a:rPr>
              <a:t>E.g. Version Control – security, …</a:t>
            </a:r>
            <a:endParaRPr lang="en-US" altLang="en-US">
              <a:latin typeface="Calibri Light" panose="020F0302020204030204" pitchFamily="34" charset="0"/>
              <a:cs typeface="Calibri Light" panose="020F0302020204030204" pitchFamily="34" charset="0"/>
            </a:endParaRPr>
          </a:p>
        </p:txBody>
      </p:sp>
      <p:pic>
        <p:nvPicPr>
          <p:cNvPr id="20484" name="Picture 4">
            <a:extLst>
              <a:ext uri="{FF2B5EF4-FFF2-40B4-BE49-F238E27FC236}">
                <a16:creationId xmlns:a16="http://schemas.microsoft.com/office/drawing/2014/main" id="{EB336755-0CD0-4B5F-927D-13530AC89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766763"/>
            <a:ext cx="1511300"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theme/theme1.xml><?xml version="1.0" encoding="utf-8"?>
<a:theme xmlns:a="http://schemas.openxmlformats.org/drawingml/2006/main" name="Theme1">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extLst>
    <a:ext uri="{05A4C25C-085E-4340-85A3-A5531E510DB2}">
      <thm15:themeFamily xmlns:thm15="http://schemas.microsoft.com/office/thememl/2012/main" name="Theme1" id="{6235F4CF-5C9B-4FAD-9C17-2FDBFEB4A7BC}" vid="{A66CE284-9C4D-46D0-B2BA-C637B5517C3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1097</Words>
  <Application>Microsoft Office PowerPoint</Application>
  <PresentationFormat>On-screen Show (4:3)</PresentationFormat>
  <Paragraphs>384</Paragraphs>
  <Slides>34</Slides>
  <Notes>6</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51" baseType="lpstr">
      <vt:lpstr>Arial</vt:lpstr>
      <vt:lpstr>ヒラギノ角ゴ Pro W3</vt:lpstr>
      <vt:lpstr>Calibri Light</vt:lpstr>
      <vt:lpstr>STKaiti</vt:lpstr>
      <vt:lpstr>Wingdings</vt:lpstr>
      <vt:lpstr>Times New Roman</vt:lpstr>
      <vt:lpstr>Calibri</vt:lpstr>
      <vt:lpstr>Segoe</vt:lpstr>
      <vt:lpstr>Symbol</vt:lpstr>
      <vt:lpstr>Verdana</vt:lpstr>
      <vt:lpstr>Segoe Semibold</vt:lpstr>
      <vt:lpstr>Franklin Gothic Medium</vt:lpstr>
      <vt:lpstr>Tahoma</vt:lpstr>
      <vt:lpstr>MS PGothic</vt:lpstr>
      <vt:lpstr>Theme1</vt:lpstr>
      <vt:lpstr>Custom Design</vt:lpstr>
      <vt:lpstr>Microsoft Visio Drawing</vt:lpstr>
      <vt:lpstr>Team Foundation Server</vt:lpstr>
      <vt:lpstr>Agenda</vt:lpstr>
      <vt:lpstr>Application Lifecycle Management</vt:lpstr>
      <vt:lpstr>Instrument the Lifecycle</vt:lpstr>
      <vt:lpstr>Team System – Three-Tier Architecture</vt:lpstr>
      <vt:lpstr>Team Foundation Server – Functional Architecture</vt:lpstr>
      <vt:lpstr>TFS – Building Blocks</vt:lpstr>
      <vt:lpstr>Team Project</vt:lpstr>
      <vt:lpstr>Process Template</vt:lpstr>
      <vt:lpstr>Microsoft Solution Framework</vt:lpstr>
      <vt:lpstr>TFS – Work Items</vt:lpstr>
      <vt:lpstr>TFS - Work Items+TFS</vt:lpstr>
      <vt:lpstr>Demo: Process Templates + Work Items</vt:lpstr>
      <vt:lpstr>TFS - Version Control</vt:lpstr>
      <vt:lpstr>TFS – Version Control Checkin</vt:lpstr>
      <vt:lpstr>TFS - Team Build Concepts</vt:lpstr>
      <vt:lpstr>TFS – Team Build Execution</vt:lpstr>
      <vt:lpstr>Demo: Version Control / Team Build</vt:lpstr>
      <vt:lpstr>TFS – Project Portal</vt:lpstr>
      <vt:lpstr>TFS – Reporting Architecture</vt:lpstr>
      <vt:lpstr>TFS Reporting – Quality Indicators</vt:lpstr>
      <vt:lpstr>TFS Reporting - Requirements Test History</vt:lpstr>
      <vt:lpstr>TFS Reporting - Bug Rates</vt:lpstr>
      <vt:lpstr>TFS Reporting - Bugs By Priority</vt:lpstr>
      <vt:lpstr>TFS Reporting - Builds</vt:lpstr>
      <vt:lpstr>TFS Reporting - Reactivations</vt:lpstr>
      <vt:lpstr>TFS Reporting - Remaining Work</vt:lpstr>
      <vt:lpstr>Triage</vt:lpstr>
      <vt:lpstr>Demo: Version Control / Team Build</vt:lpstr>
      <vt:lpstr>PowerPoint Presentation</vt:lpstr>
      <vt:lpstr>TFS – Integration+Extension</vt:lpstr>
      <vt:lpstr>Visual Studio Team System Dogfood</vt:lpstr>
      <vt:lpstr>The Team System Approach</vt:lpstr>
      <vt:lpstr>Jetzt handeln: Einführungsangebot Visual Studio 2005 Team Suite.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Foundation Server</dc:title>
  <dc:subject/>
  <dc:creator/>
  <dc:description/>
  <cp:lastModifiedBy/>
  <cp:revision>1</cp:revision>
  <dcterms:created xsi:type="dcterms:W3CDTF">1900-12-31T23:00:00Z</dcterms:created>
  <dcterms:modified xsi:type="dcterms:W3CDTF">2019-09-09T11:11:37Z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0">
    <vt:lpwstr>Launch-in-a-Box</vt:lpwstr>
  </property>
  <property fmtid="{D5CDD505-2E9C-101B-9397-08002B2CF9AE}" pid="3" name="Description0">
    <vt:lpwstr>PowerPoint template for use at launch events</vt:lpwstr>
  </property>
  <property fmtid="{D5CDD505-2E9C-101B-9397-08002B2CF9AE}" pid="4" name="Order">
    <vt:lpwstr>2600.00000000000</vt:lpwstr>
  </property>
  <property fmtid="{D5CDD505-2E9C-101B-9397-08002B2CF9AE}" pid="5" name="Type of Content">
    <vt:lpwstr>LIAB - Launch in a Box</vt:lpwstr>
  </property>
</Properties>
</file>